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Override5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2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316" r:id="rId2"/>
    <p:sldId id="315" r:id="rId3"/>
    <p:sldId id="347" r:id="rId4"/>
    <p:sldId id="321" r:id="rId5"/>
    <p:sldId id="318" r:id="rId6"/>
    <p:sldId id="334" r:id="rId7"/>
    <p:sldId id="352" r:id="rId8"/>
    <p:sldId id="348" r:id="rId9"/>
    <p:sldId id="349" r:id="rId10"/>
    <p:sldId id="350" r:id="rId11"/>
    <p:sldId id="324" r:id="rId12"/>
    <p:sldId id="310" r:id="rId13"/>
    <p:sldId id="320" r:id="rId14"/>
    <p:sldId id="336" r:id="rId15"/>
    <p:sldId id="339" r:id="rId16"/>
    <p:sldId id="341" r:id="rId17"/>
    <p:sldId id="353" r:id="rId18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2" autoAdjust="0"/>
    <p:restoredTop sz="90929"/>
  </p:normalViewPr>
  <p:slideViewPr>
    <p:cSldViewPr>
      <p:cViewPr varScale="1">
        <p:scale>
          <a:sx n="62" d="100"/>
          <a:sy n="62" d="100"/>
        </p:scale>
        <p:origin x="5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29" Type="http://schemas.openxmlformats.org/officeDocument/2006/relationships/customXml" Target="../customXml/item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5404\Desktop\Tourism\Charts%20for%20presentatio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5404\Desktop\Tourism\Charts%20for%20presentation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5404\Desktop\Tourism\Charts%20for%20presentation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5404\Desktop\Tourism\Charts%20for%20presentation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5404\Desktop\Tourism\Charts%20for%20presentation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Travel and Tourism contribution to GDP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'National spend on T&amp;S'!$A$11</c:f>
              <c:strCache>
                <c:ptCount val="1"/>
                <c:pt idx="0">
                  <c:v>Travel &amp; Tourism's Total Contribution to GDP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numRef>
              <c:f>'National spend on T&amp;S'!$B$52:$B$66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'National spend on T&amp;S'!$B$13:$B$27</c:f>
              <c:numCache>
                <c:formatCode>General</c:formatCode>
                <c:ptCount val="15"/>
                <c:pt idx="0">
                  <c:v>16</c:v>
                </c:pt>
                <c:pt idx="1">
                  <c:v>18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26</c:v>
                </c:pt>
                <c:pt idx="6">
                  <c:v>29</c:v>
                </c:pt>
                <c:pt idx="7">
                  <c:v>31</c:v>
                </c:pt>
                <c:pt idx="8">
                  <c:v>31</c:v>
                </c:pt>
                <c:pt idx="9">
                  <c:v>30</c:v>
                </c:pt>
                <c:pt idx="10">
                  <c:v>31</c:v>
                </c:pt>
                <c:pt idx="11">
                  <c:v>30</c:v>
                </c:pt>
                <c:pt idx="12">
                  <c:v>33</c:v>
                </c:pt>
                <c:pt idx="13">
                  <c:v>33.4</c:v>
                </c:pt>
                <c:pt idx="14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6640576"/>
        <c:axId val="4950744"/>
      </c:barChart>
      <c:lineChart>
        <c:grouping val="standard"/>
        <c:varyColors val="0"/>
        <c:ser>
          <c:idx val="0"/>
          <c:order val="1"/>
          <c:tx>
            <c:v>NDT Expenditure</c:v>
          </c:tx>
          <c:marker>
            <c:symbol val="none"/>
          </c:marker>
          <c:cat>
            <c:numRef>
              <c:f>'National spend on T&amp;S'!$B$52:$B$66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'National spend on T&amp;S'!$D$52:$D$66</c:f>
              <c:numCache>
                <c:formatCode>0.0</c:formatCode>
                <c:ptCount val="15"/>
                <c:pt idx="0">
                  <c:v>154.876</c:v>
                </c:pt>
                <c:pt idx="1">
                  <c:v>228.56</c:v>
                </c:pt>
                <c:pt idx="2">
                  <c:v>235.05799999999999</c:v>
                </c:pt>
                <c:pt idx="3">
                  <c:v>237.673</c:v>
                </c:pt>
                <c:pt idx="4">
                  <c:v>324.08699999999999</c:v>
                </c:pt>
                <c:pt idx="5">
                  <c:v>384.75900000000001</c:v>
                </c:pt>
                <c:pt idx="6">
                  <c:v>427.23599999999999</c:v>
                </c:pt>
                <c:pt idx="7">
                  <c:v>853.51300000000003</c:v>
                </c:pt>
                <c:pt idx="8">
                  <c:v>1065.1320000000001</c:v>
                </c:pt>
                <c:pt idx="9">
                  <c:v>1211.826</c:v>
                </c:pt>
                <c:pt idx="10">
                  <c:v>1145.6189999999999</c:v>
                </c:pt>
                <c:pt idx="11">
                  <c:v>1143.4760000000001</c:v>
                </c:pt>
                <c:pt idx="12">
                  <c:v>1250.2460000000001</c:v>
                </c:pt>
                <c:pt idx="13">
                  <c:v>1371.9590000000001</c:v>
                </c:pt>
                <c:pt idx="14">
                  <c:v>1512.6669999999999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2129640"/>
        <c:axId val="4955224"/>
      </c:lineChart>
      <c:catAx>
        <c:axId val="36664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4950744"/>
        <c:crosses val="autoZero"/>
        <c:auto val="1"/>
        <c:lblAlgn val="ctr"/>
        <c:lblOffset val="100"/>
        <c:noMultiLvlLbl val="0"/>
      </c:catAx>
      <c:valAx>
        <c:axId val="495074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US $ (billion)</a:t>
                </a:r>
              </a:p>
            </c:rich>
          </c:tx>
          <c:layout>
            <c:manualLayout>
              <c:xMode val="edge"/>
              <c:yMode val="edge"/>
              <c:x val="1.6577856719952634E-2"/>
              <c:y val="0.3889618291169476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66640576"/>
        <c:crosses val="autoZero"/>
        <c:crossBetween val="between"/>
      </c:valAx>
      <c:valAx>
        <c:axId val="4955224"/>
        <c:scaling>
          <c:orientation val="minMax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/>
                </a:pPr>
                <a:r>
                  <a:rPr lang="en-US" dirty="0"/>
                  <a:t>Tourism Spending (R'million)</a:t>
                </a:r>
              </a:p>
            </c:rich>
          </c:tx>
          <c:layout>
            <c:manualLayout>
              <c:xMode val="edge"/>
              <c:yMode val="edge"/>
              <c:x val="0.94872705743043217"/>
              <c:y val="0.1934685049395913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92129640"/>
        <c:crosses val="max"/>
        <c:crossBetween val="between"/>
      </c:valAx>
      <c:catAx>
        <c:axId val="392129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55224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Travel and Tourism contribution to Employment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'National spend on T&amp;S'!$A$30</c:f>
              <c:strCache>
                <c:ptCount val="1"/>
                <c:pt idx="0">
                  <c:v>Travel &amp; Tourism's Total Contribution to Employment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numRef>
              <c:f>'National spend on T&amp;S'!$B$52:$B$66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'National spend on T&amp;S'!$B$32:$B$46</c:f>
              <c:numCache>
                <c:formatCode>General</c:formatCode>
                <c:ptCount val="15"/>
                <c:pt idx="0">
                  <c:v>921</c:v>
                </c:pt>
                <c:pt idx="1">
                  <c:v>981</c:v>
                </c:pt>
                <c:pt idx="2">
                  <c:v>1093</c:v>
                </c:pt>
                <c:pt idx="3">
                  <c:v>1080</c:v>
                </c:pt>
                <c:pt idx="4">
                  <c:v>1091</c:v>
                </c:pt>
                <c:pt idx="5">
                  <c:v>1229</c:v>
                </c:pt>
                <c:pt idx="6">
                  <c:v>1379</c:v>
                </c:pt>
                <c:pt idx="7">
                  <c:v>1409</c:v>
                </c:pt>
                <c:pt idx="8">
                  <c:v>1426</c:v>
                </c:pt>
                <c:pt idx="9">
                  <c:v>1350</c:v>
                </c:pt>
                <c:pt idx="10">
                  <c:v>1322</c:v>
                </c:pt>
                <c:pt idx="11">
                  <c:v>1291</c:v>
                </c:pt>
                <c:pt idx="12">
                  <c:v>1379</c:v>
                </c:pt>
                <c:pt idx="13">
                  <c:v>1404</c:v>
                </c:pt>
                <c:pt idx="14">
                  <c:v>1439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2181224"/>
        <c:axId val="392181608"/>
      </c:barChart>
      <c:lineChart>
        <c:grouping val="standard"/>
        <c:varyColors val="0"/>
        <c:ser>
          <c:idx val="0"/>
          <c:order val="1"/>
          <c:tx>
            <c:v>NDT Expenditure</c:v>
          </c:tx>
          <c:marker>
            <c:symbol val="none"/>
          </c:marker>
          <c:cat>
            <c:numRef>
              <c:f>'National spend on T&amp;S'!$B$52:$B$66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'National spend on T&amp;S'!$D$52:$D$66</c:f>
              <c:numCache>
                <c:formatCode>0.0</c:formatCode>
                <c:ptCount val="15"/>
                <c:pt idx="0">
                  <c:v>154.876</c:v>
                </c:pt>
                <c:pt idx="1">
                  <c:v>228.56</c:v>
                </c:pt>
                <c:pt idx="2">
                  <c:v>235.05799999999999</c:v>
                </c:pt>
                <c:pt idx="3">
                  <c:v>237.673</c:v>
                </c:pt>
                <c:pt idx="4">
                  <c:v>324.08699999999999</c:v>
                </c:pt>
                <c:pt idx="5">
                  <c:v>384.75900000000001</c:v>
                </c:pt>
                <c:pt idx="6">
                  <c:v>427.23599999999999</c:v>
                </c:pt>
                <c:pt idx="7">
                  <c:v>853.51300000000003</c:v>
                </c:pt>
                <c:pt idx="8">
                  <c:v>1065.1320000000001</c:v>
                </c:pt>
                <c:pt idx="9">
                  <c:v>1211.826</c:v>
                </c:pt>
                <c:pt idx="10">
                  <c:v>1145.6189999999999</c:v>
                </c:pt>
                <c:pt idx="11">
                  <c:v>1143.4760000000001</c:v>
                </c:pt>
                <c:pt idx="12">
                  <c:v>1250.2460000000001</c:v>
                </c:pt>
                <c:pt idx="13">
                  <c:v>1371.9590000000001</c:v>
                </c:pt>
                <c:pt idx="14">
                  <c:v>1512.6669999999999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2215144"/>
        <c:axId val="392198376"/>
      </c:lineChart>
      <c:catAx>
        <c:axId val="392181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92181608"/>
        <c:crosses val="autoZero"/>
        <c:auto val="1"/>
        <c:lblAlgn val="ctr"/>
        <c:lblOffset val="100"/>
        <c:noMultiLvlLbl val="0"/>
      </c:catAx>
      <c:valAx>
        <c:axId val="392181608"/>
        <c:scaling>
          <c:orientation val="minMax"/>
          <c:max val="150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Total Number (Thousand)</a:t>
                </a:r>
              </a:p>
            </c:rich>
          </c:tx>
          <c:layout>
            <c:manualLayout>
              <c:xMode val="edge"/>
              <c:yMode val="edge"/>
              <c:x val="1.439915598785446E-2"/>
              <c:y val="0.256730511991786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92181224"/>
        <c:crosses val="autoZero"/>
        <c:crossBetween val="between"/>
      </c:valAx>
      <c:valAx>
        <c:axId val="392198376"/>
        <c:scaling>
          <c:orientation val="minMax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/>
                </a:pPr>
                <a:r>
                  <a:rPr lang="en-US" dirty="0"/>
                  <a:t>Tourism Spending (R'million)</a:t>
                </a:r>
              </a:p>
            </c:rich>
          </c:tx>
          <c:layout>
            <c:manualLayout>
              <c:xMode val="edge"/>
              <c:yMode val="edge"/>
              <c:x val="0.94872705743043217"/>
              <c:y val="0.1934685049395913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92215144"/>
        <c:crosses val="max"/>
        <c:crossBetween val="between"/>
      </c:valAx>
      <c:catAx>
        <c:axId val="392215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2198376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Total Budget Allocation 2014/15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2058995466475782"/>
                  <c:y val="0.20720724791713366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655293088363955E-2"/>
                  <c:y val="-2.44182073747618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9.0739477495755203E-3"/>
                  <c:y val="2.14958925087775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56213910761155E-2"/>
                  <c:y val="-8.444881889763821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5412510936132997E-2"/>
                  <c:y val="-3.58842137434186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8.6250562809545253E-2"/>
                  <c:y val="0.176415278011888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'Provincial budgets'!$B$31:$B$39</c:f>
              <c:strCache>
                <c:ptCount val="9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NORTHERN CAPE</c:v>
                </c:pt>
                <c:pt idx="7">
                  <c:v>NORTH WEST</c:v>
                </c:pt>
                <c:pt idx="8">
                  <c:v>WESTERN CAPE</c:v>
                </c:pt>
              </c:strCache>
            </c:strRef>
          </c:cat>
          <c:val>
            <c:numRef>
              <c:f>'Provincial budgets'!$G$31:$G$39</c:f>
              <c:numCache>
                <c:formatCode>#,##0</c:formatCode>
                <c:ptCount val="9"/>
                <c:pt idx="0">
                  <c:v>61897323.509153016</c:v>
                </c:pt>
                <c:pt idx="1">
                  <c:v>28157442</c:v>
                </c:pt>
                <c:pt idx="2">
                  <c:v>85727908.621020257</c:v>
                </c:pt>
                <c:pt idx="3">
                  <c:v>97243256</c:v>
                </c:pt>
                <c:pt idx="4">
                  <c:v>50900337.246649995</c:v>
                </c:pt>
                <c:pt idx="5">
                  <c:v>36815657</c:v>
                </c:pt>
                <c:pt idx="6">
                  <c:v>13389546.625</c:v>
                </c:pt>
                <c:pt idx="7">
                  <c:v>31509767.937188022</c:v>
                </c:pt>
                <c:pt idx="8">
                  <c:v>48510379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700"/>
            </a:pPr>
            <a:r>
              <a:rPr lang="en-US" sz="1700" dirty="0"/>
              <a:t>Allocation to Tourism Authority (2014/15</a:t>
            </a:r>
            <a:r>
              <a:rPr lang="en-US" sz="1700" dirty="0" smtClean="0"/>
              <a:t>), R’000</a:t>
            </a:r>
            <a:endParaRPr lang="en-US" sz="1700" dirty="0"/>
          </a:p>
        </c:rich>
      </c:tx>
      <c:layout>
        <c:manualLayout>
          <c:xMode val="edge"/>
          <c:yMode val="edge"/>
          <c:x val="0.12876372789854626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17266168167827942"/>
                  <c:y val="0.1160997566590238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5257255512780485"/>
                  <c:y val="-0.10851365834551394"/>
                </c:manualLayout>
              </c:layout>
              <c:numFmt formatCode="[$R-1C09]\ #,##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1954124438848353"/>
                  <c:y val="-0.2763962123866579"/>
                </c:manualLayout>
              </c:layout>
              <c:numFmt formatCode="[$R-1C09]\ #,##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001427824891885E-2"/>
                  <c:y val="-0.18292305128489997"/>
                </c:manualLayout>
              </c:layout>
              <c:numFmt formatCode="[$R-1C09]\ #,##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6694439353267371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6608172651598382"/>
                  <c:y val="-0.15143082392554674"/>
                </c:manualLayout>
              </c:layout>
              <c:numFmt formatCode="[$R-1C09]\ #,##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7962995143946919"/>
                  <c:y val="8.4238404932677327E-2"/>
                </c:manualLayout>
              </c:layout>
              <c:numFmt formatCode="[$R-1C09]\ #,##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211713458773967"/>
                  <c:y val="1.121386956635716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23261353122226627"/>
                  <c:y val="-1.81405869779724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[$R-1C09]\ 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'Provincial data'!$B$110:$B$118</c:f>
              <c:strCache>
                <c:ptCount val="9"/>
                <c:pt idx="0">
                  <c:v>Limpopo Tourism Agency</c:v>
                </c:pt>
                <c:pt idx="1">
                  <c:v>Mpumalanga Tourism &amp; Parks Board</c:v>
                </c:pt>
                <c:pt idx="2">
                  <c:v>KZN Tourism Authority</c:v>
                </c:pt>
                <c:pt idx="3">
                  <c:v>Gauteng Tourism Agency</c:v>
                </c:pt>
                <c:pt idx="4">
                  <c:v>WC Tourism, Trade &amp; Investment Promotion Agency</c:v>
                </c:pt>
                <c:pt idx="5">
                  <c:v>EC Parks &amp; Tourism Agency</c:v>
                </c:pt>
                <c:pt idx="6">
                  <c:v>NW Parks &amp; Tourism</c:v>
                </c:pt>
                <c:pt idx="7">
                  <c:v>NC Tourism Authority</c:v>
                </c:pt>
                <c:pt idx="8">
                  <c:v>FS Tourism Authority</c:v>
                </c:pt>
              </c:strCache>
            </c:strRef>
          </c:cat>
          <c:val>
            <c:numRef>
              <c:f>'Provincial data'!$C$110:$C$118</c:f>
              <c:numCache>
                <c:formatCode>_(* #,##0_);_(* \(#,##0\);_(* "-"??_);_(@_)</c:formatCode>
                <c:ptCount val="9"/>
                <c:pt idx="0">
                  <c:v>146473</c:v>
                </c:pt>
                <c:pt idx="1">
                  <c:v>310941</c:v>
                </c:pt>
                <c:pt idx="2">
                  <c:v>103628</c:v>
                </c:pt>
                <c:pt idx="3">
                  <c:v>65427</c:v>
                </c:pt>
                <c:pt idx="4" formatCode="#,##0">
                  <c:v>70826</c:v>
                </c:pt>
                <c:pt idx="5" formatCode="#,##0">
                  <c:v>207282</c:v>
                </c:pt>
                <c:pt idx="6" formatCode="#,##0">
                  <c:v>167462</c:v>
                </c:pt>
                <c:pt idx="7" formatCode="#,##0">
                  <c:v>18275</c:v>
                </c:pt>
                <c:pt idx="8" formatCode="#,##0">
                  <c:v>39864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500"/>
            </a:pPr>
            <a:r>
              <a:rPr lang="en-US" sz="1500" dirty="0"/>
              <a:t>Tourist arrivals vs Tourism Authority budget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Tourist Arrivals</c:v>
          </c:tx>
          <c:invertIfNegative val="0"/>
          <c:cat>
            <c:strRef>
              <c:f>'Provincial data'!$B$182:$B$190</c:f>
              <c:strCache>
                <c:ptCount val="9"/>
                <c:pt idx="0">
                  <c:v>Limpopo</c:v>
                </c:pt>
                <c:pt idx="1">
                  <c:v>Mpumalanga</c:v>
                </c:pt>
                <c:pt idx="2">
                  <c:v>KZN</c:v>
                </c:pt>
                <c:pt idx="3">
                  <c:v>Gauteng</c:v>
                </c:pt>
                <c:pt idx="4">
                  <c:v>Western Cape</c:v>
                </c:pt>
                <c:pt idx="5">
                  <c:v>Eastern Cape</c:v>
                </c:pt>
                <c:pt idx="6">
                  <c:v>North West</c:v>
                </c:pt>
                <c:pt idx="7">
                  <c:v>Northern Cape</c:v>
                </c:pt>
                <c:pt idx="8">
                  <c:v>Free State</c:v>
                </c:pt>
              </c:strCache>
            </c:strRef>
          </c:cat>
          <c:val>
            <c:numRef>
              <c:f>'Provincial data'!$C$182:$C$190</c:f>
              <c:numCache>
                <c:formatCode>_(* #,##0_);_(* \(#,##0\);_(* "-"??_);_(@_)</c:formatCode>
                <c:ptCount val="9"/>
                <c:pt idx="0">
                  <c:v>1472173</c:v>
                </c:pt>
                <c:pt idx="1">
                  <c:v>1200481</c:v>
                </c:pt>
                <c:pt idx="2">
                  <c:v>847146</c:v>
                </c:pt>
                <c:pt idx="3">
                  <c:v>4000764</c:v>
                </c:pt>
                <c:pt idx="4">
                  <c:v>1569195</c:v>
                </c:pt>
                <c:pt idx="5">
                  <c:v>323429</c:v>
                </c:pt>
                <c:pt idx="6">
                  <c:v>533801</c:v>
                </c:pt>
                <c:pt idx="7">
                  <c:v>175446</c:v>
                </c:pt>
                <c:pt idx="8">
                  <c:v>812456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100"/>
        <c:axId val="365862952"/>
        <c:axId val="365862560"/>
      </c:barChart>
      <c:barChart>
        <c:barDir val="col"/>
        <c:grouping val="clustered"/>
        <c:varyColors val="0"/>
        <c:ser>
          <c:idx val="1"/>
          <c:order val="1"/>
          <c:tx>
            <c:v>Allocation to Tourism Authority</c:v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cat>
            <c:strRef>
              <c:f>'Provincial data'!$B$182:$B$190</c:f>
              <c:strCache>
                <c:ptCount val="9"/>
                <c:pt idx="0">
                  <c:v>Limpopo</c:v>
                </c:pt>
                <c:pt idx="1">
                  <c:v>Mpumalanga</c:v>
                </c:pt>
                <c:pt idx="2">
                  <c:v>KZN</c:v>
                </c:pt>
                <c:pt idx="3">
                  <c:v>Gauteng</c:v>
                </c:pt>
                <c:pt idx="4">
                  <c:v>Western Cape</c:v>
                </c:pt>
                <c:pt idx="5">
                  <c:v>Eastern Cape</c:v>
                </c:pt>
                <c:pt idx="6">
                  <c:v>North West</c:v>
                </c:pt>
                <c:pt idx="7">
                  <c:v>Northern Cape</c:v>
                </c:pt>
                <c:pt idx="8">
                  <c:v>Free State</c:v>
                </c:pt>
              </c:strCache>
            </c:strRef>
          </c:cat>
          <c:val>
            <c:numRef>
              <c:f>'Provincial data'!$D$182:$D$190</c:f>
              <c:numCache>
                <c:formatCode>_(* #,##0_);_(* \(#,##0\);_(* "-"??_);_(@_)</c:formatCode>
                <c:ptCount val="9"/>
                <c:pt idx="0">
                  <c:v>137300</c:v>
                </c:pt>
                <c:pt idx="1">
                  <c:v>304422</c:v>
                </c:pt>
                <c:pt idx="2">
                  <c:v>98067</c:v>
                </c:pt>
                <c:pt idx="3">
                  <c:v>62016</c:v>
                </c:pt>
                <c:pt idx="4">
                  <c:v>54074</c:v>
                </c:pt>
                <c:pt idx="5">
                  <c:v>196387</c:v>
                </c:pt>
                <c:pt idx="6">
                  <c:v>191348</c:v>
                </c:pt>
                <c:pt idx="7">
                  <c:v>17127</c:v>
                </c:pt>
                <c:pt idx="8">
                  <c:v>41864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3"/>
        <c:overlap val="-8"/>
        <c:axId val="365864128"/>
        <c:axId val="365862168"/>
      </c:barChart>
      <c:catAx>
        <c:axId val="365862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5862560"/>
        <c:crosses val="autoZero"/>
        <c:auto val="1"/>
        <c:lblAlgn val="ctr"/>
        <c:lblOffset val="100"/>
        <c:noMultiLvlLbl val="0"/>
      </c:catAx>
      <c:valAx>
        <c:axId val="365862560"/>
        <c:scaling>
          <c:orientation val="minMax"/>
          <c:max val="400000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Tourist Arrivals</a:t>
                </a:r>
              </a:p>
            </c:rich>
          </c:tx>
          <c:layout>
            <c:manualLayout>
              <c:xMode val="edge"/>
              <c:yMode val="edge"/>
              <c:x val="1.2578616352201259E-2"/>
              <c:y val="0.1637642141756909"/>
            </c:manualLayout>
          </c:layout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365862952"/>
        <c:crosses val="autoZero"/>
        <c:crossBetween val="between"/>
        <c:majorUnit val="500000"/>
        <c:minorUnit val="10000"/>
      </c:valAx>
      <c:valAx>
        <c:axId val="365862168"/>
        <c:scaling>
          <c:orientation val="minMax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/>
                </a:pPr>
                <a:r>
                  <a:rPr lang="en-US" dirty="0"/>
                  <a:t>Allocation to Tourism Authority (R'000)</a:t>
                </a:r>
              </a:p>
            </c:rich>
          </c:tx>
          <c:layout>
            <c:manualLayout>
              <c:xMode val="edge"/>
              <c:yMode val="edge"/>
              <c:x val="0.95469947783579601"/>
              <c:y val="0.12010812357948929"/>
            </c:manualLayout>
          </c:layout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365864128"/>
        <c:crosses val="max"/>
        <c:crossBetween val="between"/>
      </c:valAx>
      <c:catAx>
        <c:axId val="365864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5862168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150"/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0.15741</cdr:x>
      <cdr:y>0.16923</cdr:y>
    </cdr:from>
    <cdr:to>
      <cdr:x>0.30556</cdr:x>
      <cdr:y>0.23077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792088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100" b="1" dirty="0" smtClean="0"/>
            <a:t>R18 million</a:t>
          </a:r>
          <a:endParaRPr lang="en-GB" sz="1100" b="1" dirty="0"/>
        </a:p>
      </cdr:txBody>
    </cdr:sp>
  </cdr:relSizeAnchor>
  <cdr:relSizeAnchor xmlns:cdr="http://schemas.openxmlformats.org/drawingml/2006/chartDrawing">
    <cdr:from>
      <cdr:x>0.58333</cdr:x>
      <cdr:y>0.13846</cdr:y>
    </cdr:from>
    <cdr:to>
      <cdr:x>0.73148</cdr:x>
      <cdr:y>0.2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536504" y="648072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 dirty="0" smtClean="0"/>
            <a:t>R40 million</a:t>
          </a:r>
          <a:endParaRPr lang="en-GB" sz="1100" b="1" dirty="0"/>
        </a:p>
      </cdr:txBody>
    </cdr:sp>
  </cdr:relSizeAnchor>
  <cdr:relSizeAnchor xmlns:cdr="http://schemas.openxmlformats.org/drawingml/2006/chartDrawing">
    <cdr:from>
      <cdr:x>0.83333</cdr:x>
      <cdr:y>0.29231</cdr:y>
    </cdr:from>
    <cdr:to>
      <cdr:x>0.98148</cdr:x>
      <cdr:y>0.35385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480720" y="1368152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 dirty="0" smtClean="0"/>
            <a:t>R146 million</a:t>
          </a:r>
          <a:endParaRPr lang="en-GB" sz="1100" b="1" dirty="0"/>
        </a:p>
      </cdr:txBody>
    </cdr:sp>
  </cdr:relSizeAnchor>
  <cdr:relSizeAnchor xmlns:cdr="http://schemas.openxmlformats.org/drawingml/2006/chartDrawing">
    <cdr:from>
      <cdr:x>0.69444</cdr:x>
      <cdr:y>0.52308</cdr:y>
    </cdr:from>
    <cdr:to>
      <cdr:x>0.84259</cdr:x>
      <cdr:y>0.58462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400600" y="2448272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 dirty="0" smtClean="0">
              <a:solidFill>
                <a:schemeClr val="bg1"/>
              </a:solidFill>
            </a:rPr>
            <a:t>R311 million</a:t>
          </a:r>
          <a:endParaRPr lang="en-GB" sz="11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0.22222</cdr:x>
      <cdr:y>0.90769</cdr:y>
    </cdr:from>
    <cdr:to>
      <cdr:x>0.37037</cdr:x>
      <cdr:y>0.96923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728192" y="4248472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 dirty="0" smtClean="0"/>
            <a:t>R71 million</a:t>
          </a:r>
          <a:endParaRPr lang="en-GB" sz="1100" b="1" dirty="0"/>
        </a:p>
      </cdr:txBody>
    </cdr:sp>
  </cdr:relSizeAnchor>
  <cdr:relSizeAnchor xmlns:cdr="http://schemas.openxmlformats.org/drawingml/2006/chartDrawing">
    <cdr:from>
      <cdr:x>0.32407</cdr:x>
      <cdr:y>0.33846</cdr:y>
    </cdr:from>
    <cdr:to>
      <cdr:x>0.47222</cdr:x>
      <cdr:y>0.4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520280" y="1584176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 dirty="0" smtClean="0">
              <a:solidFill>
                <a:schemeClr val="bg1"/>
              </a:solidFill>
            </a:rPr>
            <a:t>R167 million</a:t>
          </a:r>
          <a:endParaRPr lang="en-GB" sz="11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0.2037</cdr:x>
      <cdr:y>0.50769</cdr:y>
    </cdr:from>
    <cdr:to>
      <cdr:x>0.35185</cdr:x>
      <cdr:y>0.56923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584176" y="2376264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 dirty="0" smtClean="0">
              <a:solidFill>
                <a:schemeClr val="bg1"/>
              </a:solidFill>
            </a:rPr>
            <a:t>R207 million</a:t>
          </a:r>
          <a:endParaRPr lang="en-GB" sz="11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0.37963</cdr:x>
      <cdr:y>0.81538</cdr:y>
    </cdr:from>
    <cdr:to>
      <cdr:x>0.52778</cdr:x>
      <cdr:y>0.87692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952328" y="3816424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 dirty="0" smtClean="0">
              <a:solidFill>
                <a:schemeClr val="bg1"/>
              </a:solidFill>
            </a:rPr>
            <a:t>R65 million</a:t>
          </a:r>
          <a:endParaRPr lang="en-GB" sz="11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0.51852</cdr:x>
      <cdr:y>0.69231</cdr:y>
    </cdr:from>
    <cdr:to>
      <cdr:x>0.66667</cdr:x>
      <cdr:y>0.75385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032448" y="3240360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 dirty="0" smtClean="0">
              <a:solidFill>
                <a:schemeClr val="bg1"/>
              </a:solidFill>
            </a:rPr>
            <a:t>R104 million</a:t>
          </a:r>
          <a:endParaRPr lang="en-GB" sz="1100" b="1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4150" y="0"/>
            <a:ext cx="4030663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fld id="{7BDF08D0-F04B-4F8B-A3C7-0B22E6979BA9}" type="datetimeFigureOut">
              <a:rPr lang="en-US"/>
              <a:pPr>
                <a:defRPr/>
              </a:pPr>
              <a:t>3/31/2015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4150" y="6657975"/>
            <a:ext cx="4030663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fld id="{39BC9EEE-9CF7-4B87-9548-5997E41946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0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fld id="{84905EDA-BD61-461E-ACB9-2FBD512486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63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5E4F9F0-A1C9-46CF-8620-D274134AFF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8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28E7C-0B11-4548-AE8D-C00D72EB4ADF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358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E5915-9D60-402C-B104-0A53A2DE1262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969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34F6D-1A3D-4D9B-BFFE-5981E402E810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410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9CE37-7951-4BD2-BA54-6B30343E43E2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192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61D1D-145D-4634-A1A5-C6A6713EF2A0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195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38B8F-9992-47D1-BD0B-E93313CE7E04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146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10840-7DB4-4D36-B08C-C67AA342D3CE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378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FF27-B93B-4C64-917F-714FB3F8AAA6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524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AF704-9AD4-4761-8291-C081DA791028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098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FADAB-74FE-4ED3-BF23-3B490E792F20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08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</a:defRPr>
            </a:lvl1pPr>
          </a:lstStyle>
          <a:p>
            <a:pPr>
              <a:defRPr/>
            </a:pPr>
            <a:fld id="{AA5E33AD-DC81-4EE7-A8BB-E63D53B5E858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2" r:id="rId1"/>
    <p:sldLayoutId id="2147485083" r:id="rId2"/>
    <p:sldLayoutId id="2147485084" r:id="rId3"/>
    <p:sldLayoutId id="2147485085" r:id="rId4"/>
    <p:sldLayoutId id="2147485086" r:id="rId5"/>
    <p:sldLayoutId id="2147485087" r:id="rId6"/>
    <p:sldLayoutId id="2147485088" r:id="rId7"/>
    <p:sldLayoutId id="2147485089" r:id="rId8"/>
    <p:sldLayoutId id="2147485090" r:id="rId9"/>
    <p:sldLayoutId id="2147485091" r:id="rId10"/>
    <p:sldLayoutId id="214748509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alt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BE7A0-2FF8-4413-9BE9-7AEBA2A3AFE0}" type="slidenum">
              <a:rPr lang="en-US" smtClean="0"/>
              <a:pPr>
                <a:defRPr/>
              </a:pPr>
              <a:t>1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3317" name="Picture 11" descr="Powerpoint Presentati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150"/>
            <a:ext cx="917733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827088" y="2459038"/>
            <a:ext cx="8066087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en-US" sz="2600" b="1" dirty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600" b="1" dirty="0" smtClean="0">
                <a:solidFill>
                  <a:schemeClr val="bg1"/>
                </a:solidFill>
              </a:rPr>
              <a:t>Financing Tourism Development</a:t>
            </a:r>
            <a:endParaRPr lang="en-US" altLang="en-US" sz="2600" b="1" dirty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chemeClr val="bg1"/>
                </a:solidFill>
              </a:rPr>
              <a:t>Owen Willcox | Chief Director: Economic Services, National Treasury</a:t>
            </a:r>
            <a:endParaRPr lang="en-ZA" altLang="en-US" sz="1600" b="1" dirty="0">
              <a:solidFill>
                <a:schemeClr val="bg1"/>
              </a:solidFill>
            </a:endParaRP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3328658" y="3659188"/>
            <a:ext cx="5545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1400" b="1" dirty="0" smtClean="0">
                <a:solidFill>
                  <a:schemeClr val="bg1"/>
                </a:solidFill>
              </a:rPr>
              <a:t>31 </a:t>
            </a:r>
            <a:r>
              <a:rPr lang="en-US" altLang="en-US" sz="1400" b="1" dirty="0">
                <a:solidFill>
                  <a:schemeClr val="bg1"/>
                </a:solidFill>
              </a:rPr>
              <a:t>March  2015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/>
              <a:t>Gauteng</a:t>
            </a:r>
            <a:endParaRPr lang="en-ZA" altLang="en-US" sz="2400" i="1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52400" y="1196975"/>
            <a:ext cx="8763000" cy="4824413"/>
          </a:xfrm>
        </p:spPr>
        <p:txBody>
          <a:bodyPr/>
          <a:lstStyle/>
          <a:p>
            <a:pPr marL="0" lvl="2" indent="0">
              <a:buFontTx/>
              <a:buNone/>
              <a:defRPr/>
            </a:pPr>
            <a:r>
              <a:rPr lang="en-US" sz="1600" i="1" dirty="0" smtClean="0"/>
              <a:t>Gauteng Tourism has created 30 youth work placements through an apprenticeship project in partnership with the National Department of Tourism. </a:t>
            </a:r>
          </a:p>
          <a:p>
            <a:pPr marL="0" indent="0">
              <a:buFontTx/>
              <a:buNone/>
              <a:defRPr/>
            </a:pPr>
            <a:endParaRPr lang="en-US" altLang="en-US" sz="1450" b="1" dirty="0" smtClean="0"/>
          </a:p>
          <a:p>
            <a:pPr marL="0" indent="0">
              <a:buFontTx/>
              <a:buNone/>
              <a:defRPr/>
            </a:pPr>
            <a:r>
              <a:rPr lang="en-US" altLang="en-US" sz="1450" b="1" dirty="0" smtClean="0"/>
              <a:t>Budget</a:t>
            </a:r>
            <a:endParaRPr lang="en-US" altLang="en-US" sz="1450" b="1" dirty="0"/>
          </a:p>
          <a:p>
            <a:pPr algn="just">
              <a:defRPr/>
            </a:pPr>
            <a:r>
              <a:rPr lang="en-US" altLang="en-US" sz="1450" dirty="0" smtClean="0"/>
              <a:t>R1.073 billion </a:t>
            </a:r>
            <a:r>
              <a:rPr lang="en-US" altLang="en-US" sz="1450" dirty="0"/>
              <a:t>was allocated to the Economic </a:t>
            </a:r>
            <a:r>
              <a:rPr lang="en-US" altLang="en-US" sz="1450" dirty="0" smtClean="0"/>
              <a:t>Development </a:t>
            </a:r>
            <a:r>
              <a:rPr lang="en-US" altLang="en-US" sz="1450" dirty="0"/>
              <a:t>Vote in 2014/15, estimated to grow by </a:t>
            </a:r>
            <a:r>
              <a:rPr lang="en-US" altLang="en-US" sz="1450" dirty="0" smtClean="0"/>
              <a:t>4% </a:t>
            </a:r>
            <a:r>
              <a:rPr lang="en-US" altLang="en-US" sz="1450" dirty="0"/>
              <a:t>in 2015/16 to </a:t>
            </a:r>
            <a:r>
              <a:rPr lang="en-US" altLang="en-US" sz="1450" dirty="0" smtClean="0"/>
              <a:t>R1.136 billion</a:t>
            </a:r>
            <a:r>
              <a:rPr lang="en-US" altLang="en-US" sz="1450" dirty="0"/>
              <a:t>.</a:t>
            </a:r>
          </a:p>
          <a:p>
            <a:pPr algn="just">
              <a:defRPr/>
            </a:pPr>
            <a:r>
              <a:rPr lang="en-US" altLang="en-US" sz="1450" dirty="0" smtClean="0"/>
              <a:t>A </a:t>
            </a:r>
            <a:r>
              <a:rPr lang="en-US" altLang="en-US" sz="1450" dirty="0"/>
              <a:t>proportion of this, </a:t>
            </a:r>
            <a:r>
              <a:rPr lang="en-US" altLang="en-US" sz="1450" dirty="0" smtClean="0"/>
              <a:t>R65 </a:t>
            </a:r>
            <a:r>
              <a:rPr lang="en-US" altLang="en-US" sz="1450" dirty="0"/>
              <a:t>million was transferred to the </a:t>
            </a:r>
            <a:r>
              <a:rPr lang="en-US" altLang="en-US" sz="1450" dirty="0" smtClean="0"/>
              <a:t>Gauteng </a:t>
            </a:r>
            <a:r>
              <a:rPr lang="en-US" altLang="en-US" sz="1450" dirty="0"/>
              <a:t>Tourism </a:t>
            </a:r>
            <a:r>
              <a:rPr lang="en-US" altLang="en-US" sz="1450" dirty="0" smtClean="0"/>
              <a:t>Authority in 2014/15</a:t>
            </a:r>
            <a:endParaRPr lang="en-US" altLang="en-US" sz="1450" dirty="0"/>
          </a:p>
          <a:p>
            <a:pPr algn="just">
              <a:defRPr/>
            </a:pPr>
            <a:endParaRPr lang="en-US" altLang="en-US" sz="1450" dirty="0"/>
          </a:p>
          <a:p>
            <a:pPr marL="0" indent="0">
              <a:buFontTx/>
              <a:buNone/>
              <a:defRPr/>
            </a:pPr>
            <a:r>
              <a:rPr lang="en-GB" altLang="en-US" sz="1450" b="1" dirty="0"/>
              <a:t>Gauteng Tourism Authority (GTA)</a:t>
            </a:r>
          </a:p>
          <a:p>
            <a:pPr algn="just">
              <a:defRPr/>
            </a:pPr>
            <a:r>
              <a:rPr lang="en-US" altLang="en-US" sz="1450" dirty="0" smtClean="0"/>
              <a:t>The </a:t>
            </a:r>
            <a:r>
              <a:rPr lang="en-US" altLang="en-US" sz="1450" dirty="0"/>
              <a:t>GTA budget grows from R62 million in 2013/14 to R65.4 million in </a:t>
            </a:r>
            <a:r>
              <a:rPr lang="en-US" altLang="en-US" sz="1450" dirty="0" smtClean="0"/>
              <a:t>2014/15</a:t>
            </a:r>
          </a:p>
          <a:p>
            <a:pPr lvl="1" algn="just">
              <a:defRPr/>
            </a:pPr>
            <a:r>
              <a:rPr lang="en-US" altLang="en-US" sz="1450" dirty="0" smtClean="0"/>
              <a:t>Allocated to </a:t>
            </a:r>
            <a:r>
              <a:rPr lang="en-US" altLang="en-US" sz="1450" dirty="0"/>
              <a:t>the refurbishment of </a:t>
            </a:r>
            <a:r>
              <a:rPr lang="en-US" altLang="en-US" sz="1450" dirty="0" smtClean="0"/>
              <a:t>the </a:t>
            </a:r>
            <a:r>
              <a:rPr lang="en-US" altLang="en-US" sz="1450" dirty="0"/>
              <a:t>Constitution Hill </a:t>
            </a:r>
            <a:r>
              <a:rPr lang="en-US" altLang="en-US" sz="1450" dirty="0" smtClean="0"/>
              <a:t>Precinct</a:t>
            </a:r>
            <a:endParaRPr lang="en-US" altLang="en-US" sz="145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en-US" sz="1450" dirty="0">
              <a:cs typeface="+mn-cs"/>
            </a:endParaRPr>
          </a:p>
          <a:p>
            <a:pPr marL="0" indent="0">
              <a:buFontTx/>
              <a:buNone/>
              <a:defRPr/>
            </a:pPr>
            <a:r>
              <a:rPr lang="en-US" altLang="en-US" sz="1450" b="1" dirty="0"/>
              <a:t>Tourist </a:t>
            </a:r>
            <a:r>
              <a:rPr lang="en-US" altLang="en-US" sz="1450" b="1" dirty="0" smtClean="0"/>
              <a:t>Numbers (NDT figures)</a:t>
            </a:r>
            <a:endParaRPr lang="en-US" altLang="en-US" sz="1450" b="1" dirty="0"/>
          </a:p>
          <a:p>
            <a:pPr algn="just">
              <a:defRPr/>
            </a:pPr>
            <a:r>
              <a:rPr lang="en-US" altLang="en-US" sz="1600" dirty="0"/>
              <a:t>There were </a:t>
            </a:r>
            <a:r>
              <a:rPr lang="en-US" altLang="en-US" sz="1600" dirty="0" smtClean="0"/>
              <a:t>4 million </a:t>
            </a:r>
            <a:r>
              <a:rPr lang="en-US" altLang="en-US" sz="1600" dirty="0"/>
              <a:t>tourist arrivals in 2013; representing </a:t>
            </a:r>
            <a:r>
              <a:rPr lang="en-US" altLang="en-US" sz="1600" dirty="0" smtClean="0"/>
              <a:t>the largest number by province. However, this was a 2.4% decline in growth when compared to 2012.</a:t>
            </a:r>
            <a:endParaRPr lang="en-US" altLang="en-US" sz="1600" dirty="0"/>
          </a:p>
          <a:p>
            <a:pPr algn="just">
              <a:defRPr/>
            </a:pPr>
            <a:r>
              <a:rPr lang="en-US" altLang="en-US" sz="1600" dirty="0"/>
              <a:t>The number of domestic tourism trips by the province was </a:t>
            </a:r>
            <a:r>
              <a:rPr lang="en-US" altLang="en-US" sz="1600" dirty="0" smtClean="0"/>
              <a:t>4.2 </a:t>
            </a:r>
            <a:r>
              <a:rPr lang="en-US" altLang="en-US" sz="1600" dirty="0"/>
              <a:t>million and </a:t>
            </a:r>
            <a:r>
              <a:rPr lang="en-US" altLang="en-US" sz="1600" dirty="0" smtClean="0"/>
              <a:t>4.5 </a:t>
            </a:r>
            <a:r>
              <a:rPr lang="en-US" altLang="en-US" sz="1600" dirty="0"/>
              <a:t>million in 2012 and in 2013 respectively.</a:t>
            </a:r>
          </a:p>
          <a:p>
            <a:pPr marL="0" lvl="1" indent="0">
              <a:buFontTx/>
              <a:buNone/>
              <a:defRPr/>
            </a:pPr>
            <a:endParaRPr lang="en-ZA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02D9C-C13B-4A46-A330-BE6B952CEFD7}" type="slidenum">
              <a:rPr lang="en-US" smtClean="0"/>
              <a:pPr>
                <a:defRPr/>
              </a:pPr>
              <a:t>10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/>
              <a:t>KwaZulu Natal</a:t>
            </a:r>
            <a:endParaRPr lang="en-ZA" altLang="en-US" sz="2400" i="1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52400" y="1196975"/>
            <a:ext cx="8883650" cy="48244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sz="1450" i="1" dirty="0" smtClean="0"/>
              <a:t>KZN </a:t>
            </a:r>
            <a:r>
              <a:rPr lang="en-US" altLang="en-US" sz="1450" i="1" dirty="0"/>
              <a:t>is the fastest growing destination for tourism in the country, although it is not as popular as the Western Cape. </a:t>
            </a:r>
            <a:endParaRPr lang="en-US" altLang="en-US" sz="1450" i="1" dirty="0" smtClean="0"/>
          </a:p>
          <a:p>
            <a:pPr marL="0" indent="0" algn="just">
              <a:buFontTx/>
              <a:buNone/>
              <a:defRPr/>
            </a:pPr>
            <a:endParaRPr lang="en-US" altLang="en-US" sz="1450" b="1" dirty="0" smtClean="0"/>
          </a:p>
          <a:p>
            <a:pPr marL="0" indent="0" algn="just">
              <a:buFontTx/>
              <a:buNone/>
              <a:defRPr/>
            </a:pPr>
            <a:r>
              <a:rPr lang="en-US" altLang="en-US" sz="1450" b="1" dirty="0" smtClean="0"/>
              <a:t>Budget</a:t>
            </a:r>
          </a:p>
          <a:p>
            <a:pPr algn="just">
              <a:defRPr/>
            </a:pPr>
            <a:r>
              <a:rPr lang="en-US" altLang="en-US" sz="1450" dirty="0" smtClean="0"/>
              <a:t>R1.9 </a:t>
            </a:r>
            <a:r>
              <a:rPr lang="en-US" altLang="en-US" sz="1450" dirty="0"/>
              <a:t>billion was allocated to the Economic Development &amp; Tourism Vote in 2014/15, estimated to grow by </a:t>
            </a:r>
            <a:r>
              <a:rPr lang="en-US" altLang="en-US" sz="1450" dirty="0" smtClean="0"/>
              <a:t>4.6% </a:t>
            </a:r>
            <a:r>
              <a:rPr lang="en-US" altLang="en-US" sz="1450" dirty="0"/>
              <a:t>in 2015/16 to </a:t>
            </a:r>
            <a:r>
              <a:rPr lang="en-US" altLang="en-US" sz="1450" dirty="0" smtClean="0"/>
              <a:t>R2 billion.</a:t>
            </a:r>
          </a:p>
          <a:p>
            <a:pPr algn="just">
              <a:defRPr/>
            </a:pPr>
            <a:r>
              <a:rPr lang="en-US" altLang="en-US" sz="1450" dirty="0" smtClean="0"/>
              <a:t>The Tourism Programme was allocated R287 million in 2014/15, representing 14.7% of the total budget allocation to the Vote.</a:t>
            </a:r>
          </a:p>
          <a:p>
            <a:pPr algn="just">
              <a:defRPr/>
            </a:pPr>
            <a:r>
              <a:rPr lang="en-US" altLang="en-US" sz="1450" dirty="0" smtClean="0"/>
              <a:t>R104 </a:t>
            </a:r>
            <a:r>
              <a:rPr lang="en-US" altLang="en-US" sz="1450" dirty="0"/>
              <a:t>million was transferred to the </a:t>
            </a:r>
            <a:r>
              <a:rPr lang="en-US" altLang="en-US" sz="1450" dirty="0" smtClean="0"/>
              <a:t>KZN Tourism Authority.</a:t>
            </a:r>
            <a:endParaRPr lang="en-US" altLang="en-US" sz="1450" dirty="0"/>
          </a:p>
          <a:p>
            <a:pPr marL="0" indent="0" algn="just">
              <a:buFontTx/>
              <a:buNone/>
              <a:defRPr/>
            </a:pPr>
            <a:endParaRPr lang="en-US" altLang="en-US" sz="1450" b="1" dirty="0"/>
          </a:p>
          <a:p>
            <a:pPr marL="0" indent="0" algn="just">
              <a:buFontTx/>
              <a:buNone/>
              <a:defRPr/>
            </a:pPr>
            <a:r>
              <a:rPr lang="en-US" altLang="en-US" sz="1450" b="1" dirty="0" smtClean="0"/>
              <a:t>Tourist Numbers (NDT figures):</a:t>
            </a:r>
          </a:p>
          <a:p>
            <a:pPr algn="just">
              <a:defRPr/>
            </a:pPr>
            <a:r>
              <a:rPr lang="en-US" altLang="en-US" sz="1450" dirty="0"/>
              <a:t>There were </a:t>
            </a:r>
            <a:r>
              <a:rPr lang="en-US" altLang="en-US" sz="1450" dirty="0" smtClean="0"/>
              <a:t>847,146 tourist </a:t>
            </a:r>
            <a:r>
              <a:rPr lang="en-US" altLang="en-US" sz="1450" dirty="0"/>
              <a:t>arrivals in 2013; representing </a:t>
            </a:r>
            <a:r>
              <a:rPr lang="en-US" altLang="en-US" sz="1450" dirty="0" smtClean="0"/>
              <a:t>a contraction of 5%.</a:t>
            </a:r>
          </a:p>
          <a:p>
            <a:pPr algn="just">
              <a:defRPr/>
            </a:pPr>
            <a:r>
              <a:rPr lang="en-US" altLang="en-US" sz="1450" dirty="0" smtClean="0"/>
              <a:t>The </a:t>
            </a:r>
            <a:r>
              <a:rPr lang="en-US" altLang="en-US" sz="1450" dirty="0"/>
              <a:t>number of domestic tourism trips by the province was </a:t>
            </a:r>
            <a:r>
              <a:rPr lang="en-US" altLang="en-US" sz="1450" dirty="0" smtClean="0"/>
              <a:t>6.2 </a:t>
            </a:r>
            <a:r>
              <a:rPr lang="en-US" altLang="en-US" sz="1450" dirty="0"/>
              <a:t>million and </a:t>
            </a:r>
            <a:r>
              <a:rPr lang="en-US" altLang="en-US" sz="1450" dirty="0" smtClean="0"/>
              <a:t>7.3 </a:t>
            </a:r>
            <a:r>
              <a:rPr lang="en-US" altLang="en-US" sz="1450" dirty="0"/>
              <a:t>million in 2012 and in 2013 respectively.</a:t>
            </a:r>
          </a:p>
          <a:p>
            <a:pPr algn="just">
              <a:defRPr/>
            </a:pPr>
            <a:r>
              <a:rPr lang="en-US" altLang="en-US" sz="1450" dirty="0"/>
              <a:t>The annual target for 2014/15: Number of domestic tourist arrivals: 4.9 million and the number of international tourist arrivals: 882 504</a:t>
            </a:r>
          </a:p>
          <a:p>
            <a:pPr algn="just">
              <a:defRPr/>
            </a:pPr>
            <a:endParaRPr lang="en-US" altLang="en-US" sz="1450" dirty="0"/>
          </a:p>
          <a:p>
            <a:pPr>
              <a:defRPr/>
            </a:pPr>
            <a:endParaRPr lang="en-GB" altLang="en-US" sz="1600" dirty="0" smtClean="0"/>
          </a:p>
          <a:p>
            <a:pPr>
              <a:defRPr/>
            </a:pPr>
            <a:endParaRPr lang="en-GB" altLang="en-US" sz="1600" dirty="0" smtClean="0"/>
          </a:p>
          <a:p>
            <a:pPr marL="0" indent="0">
              <a:buFontTx/>
              <a:buNone/>
              <a:defRPr/>
            </a:pPr>
            <a:endParaRPr lang="en-ZA" alt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4DAB5-9D8B-4A7F-9A29-8FD3E2A89160}" type="slidenum">
              <a:rPr lang="en-US" smtClean="0"/>
              <a:pPr>
                <a:defRPr/>
              </a:pPr>
              <a:t>11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Limpopo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52400" y="1196975"/>
            <a:ext cx="8883650" cy="4968875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en-US" altLang="en-US" sz="1600" b="1" dirty="0" smtClean="0"/>
          </a:p>
          <a:p>
            <a:pPr marL="0" indent="0" algn="just">
              <a:buFontTx/>
              <a:buNone/>
              <a:defRPr/>
            </a:pPr>
            <a:r>
              <a:rPr lang="en-US" altLang="en-US" sz="1600" b="1" dirty="0" smtClean="0"/>
              <a:t>Budget</a:t>
            </a:r>
          </a:p>
          <a:p>
            <a:pPr algn="just">
              <a:defRPr/>
            </a:pPr>
            <a:r>
              <a:rPr lang="en-US" altLang="en-US" sz="1600" dirty="0" smtClean="0"/>
              <a:t>R1.1 billion was allocated to the Economic Development &amp; Tourism Vote in 2014/15, estimated to grow by 5.3% in 2015/16 to R1.2 billion.</a:t>
            </a:r>
          </a:p>
          <a:p>
            <a:pPr algn="just">
              <a:defRPr/>
            </a:pPr>
            <a:r>
              <a:rPr lang="en-US" altLang="en-US" sz="1600" dirty="0" smtClean="0"/>
              <a:t>The Tourism Programme was allocated R162 million in 2014/15, representing 15% of the Vote and expected to increase by 2% in 2015/16.</a:t>
            </a:r>
          </a:p>
          <a:p>
            <a:pPr algn="just">
              <a:defRPr/>
            </a:pPr>
            <a:r>
              <a:rPr lang="en-US" altLang="en-US" sz="1600" dirty="0" smtClean="0"/>
              <a:t>R146 million was transferred to the Limpopo Tourism Agency.</a:t>
            </a:r>
          </a:p>
          <a:p>
            <a:pPr marL="0" indent="0" algn="just">
              <a:buFontTx/>
              <a:buNone/>
              <a:defRPr/>
            </a:pPr>
            <a:r>
              <a:rPr lang="en-US" altLang="en-US" sz="1600" b="1" dirty="0" smtClean="0"/>
              <a:t>Tourist Numbers</a:t>
            </a:r>
          </a:p>
          <a:p>
            <a:pPr algn="just">
              <a:defRPr/>
            </a:pPr>
            <a:r>
              <a:rPr lang="en-US" altLang="en-US" sz="1600" dirty="0" smtClean="0"/>
              <a:t>The province estimated a 3% increase in tourist arrivals and 4–5% contribution to the provincial GDP (based on historical figures). </a:t>
            </a:r>
          </a:p>
          <a:p>
            <a:pPr algn="just">
              <a:defRPr/>
            </a:pPr>
            <a:r>
              <a:rPr lang="en-US" altLang="en-US" sz="1600" dirty="0" smtClean="0"/>
              <a:t>Limpopo showed steady growth in domestic tourist trips with the current market share from the National domestic arrivals of 8.2%. </a:t>
            </a:r>
          </a:p>
          <a:p>
            <a:pPr algn="just">
              <a:defRPr/>
            </a:pPr>
            <a:r>
              <a:rPr lang="en-US" altLang="en-US" sz="1600" dirty="0" smtClean="0"/>
              <a:t>The annual target for 2014/15 – Number of domestic tourist arrivals: 4.9 million and the number of international tourist arrivals: 882 504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C0474-7FB2-4263-B910-83EE9DDB51FB}" type="slidenum">
              <a:rPr lang="en-US" smtClean="0"/>
              <a:pPr>
                <a:defRPr/>
              </a:pPr>
              <a:t>12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/>
          <a:lstStyle/>
          <a:p>
            <a:pPr marL="182563"/>
            <a:r>
              <a:rPr lang="en-US" altLang="en-US" sz="2400" dirty="0" smtClean="0"/>
              <a:t>Mpumalanga</a:t>
            </a:r>
            <a:endParaRPr lang="en-ZA" altLang="en-US" sz="2400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0" y="1125538"/>
            <a:ext cx="8915400" cy="49672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sz="1600" i="1" dirty="0" smtClean="0"/>
              <a:t>In 2012, total tourism expenditure in Mpumalanga amounted to approximately R11.3 billion, 6.6% of total tourism expenditure in South Africa. Total tourism expenditure in Mpumalanga during 2012, expressed as a share of economic activity in Mpumalanga was close to 5.3%.</a:t>
            </a:r>
          </a:p>
          <a:p>
            <a:pPr marL="0" indent="0">
              <a:buFontTx/>
              <a:buNone/>
              <a:defRPr/>
            </a:pPr>
            <a:endParaRPr lang="en-US" altLang="en-US" sz="1600" b="1" dirty="0" smtClean="0"/>
          </a:p>
          <a:p>
            <a:pPr marL="0" indent="0">
              <a:buFontTx/>
              <a:buNone/>
              <a:defRPr/>
            </a:pPr>
            <a:r>
              <a:rPr lang="en-US" altLang="en-US" sz="1600" b="1" dirty="0" smtClean="0"/>
              <a:t>Budget</a:t>
            </a:r>
          </a:p>
          <a:p>
            <a:pPr>
              <a:defRPr/>
            </a:pPr>
            <a:r>
              <a:rPr lang="en-US" altLang="en-US" sz="1600" dirty="0" smtClean="0"/>
              <a:t>R861.8 million was allocated to the Economic Development, Environment &amp; Tourism Vote in 2014/15, estimated to grow by 2.6% in 2015/16 to R884 million.</a:t>
            </a:r>
          </a:p>
          <a:p>
            <a:pPr algn="just">
              <a:defRPr/>
            </a:pPr>
            <a:r>
              <a:rPr lang="en-US" altLang="en-US" sz="1600" dirty="0" smtClean="0"/>
              <a:t>The Tourism Programme was allocated R333 million in 2014/15, representing 38.6% of the total budget allocation to the Vote and is expected to grow by 3.5% in 2015/16.</a:t>
            </a:r>
          </a:p>
          <a:p>
            <a:pPr algn="just">
              <a:defRPr/>
            </a:pPr>
            <a:r>
              <a:rPr lang="en-US" altLang="en-US" sz="1600" dirty="0" smtClean="0"/>
              <a:t>The Programme transferred R311 million (93.5% of budget) to the Mpumalanga Tourism and Parks Board.</a:t>
            </a:r>
          </a:p>
          <a:p>
            <a:pPr marL="0" indent="0" algn="just">
              <a:buFontTx/>
              <a:buNone/>
              <a:defRPr/>
            </a:pPr>
            <a:r>
              <a:rPr lang="en-US" altLang="en-US" sz="1600" b="1" dirty="0" smtClean="0"/>
              <a:t>Tourist Numbers</a:t>
            </a:r>
          </a:p>
          <a:p>
            <a:pPr algn="just">
              <a:defRPr/>
            </a:pPr>
            <a:r>
              <a:rPr lang="en-US" altLang="en-US" sz="1600" dirty="0" smtClean="0"/>
              <a:t>According to Tourism SA’s Annual Report 2012, Mpumalanga was the 2</a:t>
            </a:r>
            <a:r>
              <a:rPr lang="en-US" altLang="en-US" sz="1600" baseline="30000" dirty="0" smtClean="0"/>
              <a:t>nd</a:t>
            </a:r>
            <a:r>
              <a:rPr lang="en-US" altLang="en-US" sz="1600" dirty="0" smtClean="0"/>
              <a:t> most visited province by foreign visitors, with a share of 15.2% of total foreign arrivals (15.8% in 2011) </a:t>
            </a:r>
          </a:p>
          <a:p>
            <a:pPr algn="just">
              <a:defRPr/>
            </a:pPr>
            <a:r>
              <a:rPr lang="en-US" altLang="en-US" sz="1600" dirty="0" smtClean="0"/>
              <a:t>Mpumalanga captured only 8.8% of the total bed-nights spent by all foreign tourists in SA. This was higher than the 6.7% in 2011. Mpumalanga attracted 11% of domestic tourists in 2012 and improved from 6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position in 2011 to 4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position in 2012.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213C71-4D04-4A8F-9072-EF62206E40CC}" type="slidenum">
              <a:rPr lang="en-US" smtClean="0"/>
              <a:pPr>
                <a:defRPr/>
              </a:pPr>
              <a:t>13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z="2400" dirty="0" smtClean="0"/>
              <a:t>Northern Cape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52400" y="1196975"/>
            <a:ext cx="8763000" cy="5400675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en-ZA" sz="1600" b="1" dirty="0"/>
              <a:t>Budget</a:t>
            </a:r>
          </a:p>
          <a:p>
            <a:pPr algn="just">
              <a:defRPr/>
            </a:pPr>
            <a:r>
              <a:rPr lang="en-ZA" sz="1600" dirty="0"/>
              <a:t>The department’s appropriation for 2013/14 was R267.1 million, and estimated R235.6 million </a:t>
            </a:r>
            <a:r>
              <a:rPr lang="en-ZA" sz="1600" dirty="0" smtClean="0"/>
              <a:t>(13</a:t>
            </a:r>
            <a:r>
              <a:rPr lang="en-ZA" sz="1600" dirty="0"/>
              <a:t>% </a:t>
            </a:r>
            <a:r>
              <a:rPr lang="en-ZA" sz="1600" dirty="0" smtClean="0"/>
              <a:t>decline) </a:t>
            </a:r>
            <a:r>
              <a:rPr lang="en-ZA" sz="1600" dirty="0"/>
              <a:t>in 2014/15</a:t>
            </a:r>
            <a:r>
              <a:rPr lang="en-ZA" sz="1600" dirty="0" smtClean="0"/>
              <a:t>.</a:t>
            </a:r>
          </a:p>
          <a:p>
            <a:pPr algn="just">
              <a:defRPr/>
            </a:pPr>
            <a:r>
              <a:rPr lang="en-ZA" altLang="en-US" sz="1600" dirty="0" smtClean="0"/>
              <a:t>The Tourism </a:t>
            </a:r>
            <a:r>
              <a:rPr lang="en-ZA" altLang="en-US" sz="1600" dirty="0"/>
              <a:t>Programme’s </a:t>
            </a:r>
            <a:r>
              <a:rPr lang="en-ZA" altLang="en-US" sz="1600" dirty="0" smtClean="0"/>
              <a:t>allocation for 2014/15 amounted to R48.2 million, expected to grow by 5.3% in 2015/16.</a:t>
            </a:r>
            <a:endParaRPr lang="en-ZA" altLang="en-US" sz="1600" dirty="0"/>
          </a:p>
          <a:p>
            <a:pPr algn="just">
              <a:defRPr/>
            </a:pPr>
            <a:r>
              <a:rPr lang="en-ZA" altLang="en-US" sz="1600" dirty="0" smtClean="0"/>
              <a:t>The Programme had the largest share of the total departmental budget (31%).</a:t>
            </a:r>
          </a:p>
          <a:p>
            <a:pPr algn="just">
              <a:defRPr/>
            </a:pPr>
            <a:r>
              <a:rPr lang="en-ZA" altLang="en-US" sz="1600" dirty="0" smtClean="0"/>
              <a:t>The Programme transferred R18.3 million to the Northern Cape Tourism Authority (64% of total Transfers and Subsidies).</a:t>
            </a:r>
          </a:p>
          <a:p>
            <a:pPr marL="0" indent="0" algn="just">
              <a:buFontTx/>
              <a:buNone/>
              <a:defRPr/>
            </a:pPr>
            <a:endParaRPr lang="en-ZA" sz="1600" b="1" dirty="0" smtClean="0"/>
          </a:p>
          <a:p>
            <a:pPr marL="0" indent="0" algn="just">
              <a:buFontTx/>
              <a:buNone/>
              <a:defRPr/>
            </a:pPr>
            <a:r>
              <a:rPr lang="en-ZA" sz="1600" b="1" dirty="0" smtClean="0"/>
              <a:t>Tourist Numbers</a:t>
            </a:r>
            <a:endParaRPr lang="en-ZA" sz="1600" dirty="0"/>
          </a:p>
          <a:p>
            <a:pPr algn="just">
              <a:defRPr/>
            </a:pPr>
            <a:r>
              <a:rPr lang="en-ZA" sz="1600" dirty="0" smtClean="0"/>
              <a:t>There </a:t>
            </a:r>
            <a:r>
              <a:rPr lang="en-ZA" sz="1600" dirty="0"/>
              <a:t>were 368 306 domestic </a:t>
            </a:r>
            <a:r>
              <a:rPr lang="en-ZA" sz="1600" dirty="0" smtClean="0"/>
              <a:t>tourists in 2012; </a:t>
            </a:r>
            <a:r>
              <a:rPr lang="en-ZA" sz="1600" dirty="0"/>
              <a:t>representing 1.4% of total domestic travel.</a:t>
            </a:r>
          </a:p>
          <a:p>
            <a:pPr algn="just">
              <a:defRPr/>
            </a:pPr>
            <a:r>
              <a:rPr lang="en-ZA" sz="1600" dirty="0"/>
              <a:t>These tourists spent R298 million in the province during </a:t>
            </a:r>
            <a:r>
              <a:rPr lang="en-ZA" sz="1600" dirty="0" smtClean="0"/>
              <a:t>2012, </a:t>
            </a:r>
            <a:r>
              <a:rPr lang="en-ZA" sz="1600" dirty="0"/>
              <a:t>representing a </a:t>
            </a:r>
            <a:br>
              <a:rPr lang="en-ZA" sz="1600" dirty="0"/>
            </a:br>
            <a:r>
              <a:rPr lang="en-ZA" sz="1600" dirty="0"/>
              <a:t>R9.4 million decrease when compared to 2011.</a:t>
            </a:r>
          </a:p>
          <a:p>
            <a:pPr algn="just">
              <a:defRPr/>
            </a:pPr>
            <a:r>
              <a:rPr lang="en-ZA" sz="1600" dirty="0"/>
              <a:t>A total of 125 456 foreign tourists arrived in 2012, and spent R5.4 billion which was </a:t>
            </a:r>
            <a:r>
              <a:rPr lang="en-ZA" sz="1600" dirty="0" smtClean="0"/>
              <a:t/>
            </a:r>
            <a:br>
              <a:rPr lang="en-ZA" sz="1600" dirty="0" smtClean="0"/>
            </a:br>
            <a:r>
              <a:rPr lang="en-ZA" sz="1600" dirty="0" smtClean="0"/>
              <a:t>R37 </a:t>
            </a:r>
            <a:r>
              <a:rPr lang="en-ZA" sz="1600" dirty="0"/>
              <a:t>million les than the previous year.</a:t>
            </a:r>
          </a:p>
          <a:p>
            <a:pPr algn="just">
              <a:defRPr/>
            </a:pPr>
            <a:endParaRPr lang="en-ZA" altLang="en-US" sz="1600" dirty="0" smtClean="0"/>
          </a:p>
          <a:p>
            <a:pPr algn="just">
              <a:defRPr/>
            </a:pPr>
            <a:endParaRPr lang="en-ZA" sz="1600" dirty="0" smtClean="0"/>
          </a:p>
          <a:p>
            <a:pPr marL="0" indent="0" algn="just">
              <a:buFontTx/>
              <a:buNone/>
              <a:defRPr/>
            </a:pPr>
            <a:endParaRPr lang="en-ZA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8554F-7324-4007-B8DA-664CCA162946}" type="slidenum">
              <a:rPr lang="en-US" smtClean="0"/>
              <a:pPr>
                <a:defRPr/>
              </a:pPr>
              <a:t>14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/>
              <a:t>North-West</a:t>
            </a:r>
            <a:endParaRPr lang="en-ZA" altLang="en-US" sz="2400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52400" y="1196975"/>
            <a:ext cx="8763000" cy="5040313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en-ZA" altLang="en-US" sz="1600" i="1" dirty="0" smtClean="0"/>
              <a:t>In July 2014, the Premier of North-West announced the establishment of the Tourism Department as a stand-alone department.</a:t>
            </a:r>
          </a:p>
          <a:p>
            <a:pPr marL="0" indent="0" algn="just">
              <a:buFontTx/>
              <a:buNone/>
              <a:defRPr/>
            </a:pPr>
            <a:endParaRPr lang="en-GB" altLang="en-US" sz="1600" b="1" dirty="0" smtClean="0"/>
          </a:p>
          <a:p>
            <a:pPr marL="0" indent="0" algn="just">
              <a:buFontTx/>
              <a:buNone/>
              <a:defRPr/>
            </a:pPr>
            <a:r>
              <a:rPr lang="en-GB" altLang="en-US" sz="1600" b="1" dirty="0" smtClean="0"/>
              <a:t>Budget</a:t>
            </a:r>
            <a:endParaRPr lang="en-GB" altLang="en-US" sz="1600" b="1" dirty="0"/>
          </a:p>
          <a:p>
            <a:pPr algn="just">
              <a:defRPr/>
            </a:pPr>
            <a:r>
              <a:rPr lang="en-GB" altLang="en-US" sz="1600" dirty="0" smtClean="0"/>
              <a:t>The Tourism programme was allocated R174.5 million in 2014/15, expected to increase to R175.3 million (0.5%) in 2015/16.</a:t>
            </a:r>
          </a:p>
          <a:p>
            <a:pPr algn="just">
              <a:defRPr/>
            </a:pPr>
            <a:r>
              <a:rPr lang="en-ZA" altLang="en-US" sz="1600" dirty="0" smtClean="0"/>
              <a:t>This includes funds for tourism product development in 19 townships &amp; 56 villages, and to increase the economic profile of tourism in the province. </a:t>
            </a:r>
          </a:p>
          <a:p>
            <a:pPr algn="just">
              <a:defRPr/>
            </a:pPr>
            <a:r>
              <a:rPr lang="en-GB" altLang="en-US" sz="1600" dirty="0" smtClean="0"/>
              <a:t>R167.5 million was transferred to North West Parks and Tourism entity, which accounts for 96% of the Programme’s budget.</a:t>
            </a:r>
          </a:p>
          <a:p>
            <a:pPr marL="0" indent="0" algn="just">
              <a:buFontTx/>
              <a:buNone/>
              <a:defRPr/>
            </a:pPr>
            <a:r>
              <a:rPr lang="en-ZA" altLang="en-US" sz="1600" dirty="0" smtClean="0"/>
              <a:t> </a:t>
            </a:r>
          </a:p>
          <a:p>
            <a:pPr marL="0" indent="0" algn="just">
              <a:buFontTx/>
              <a:buNone/>
              <a:defRPr/>
            </a:pPr>
            <a:r>
              <a:rPr lang="en-GB" altLang="en-US" sz="1600" dirty="0" smtClean="0"/>
              <a:t>  </a:t>
            </a:r>
            <a:r>
              <a:rPr lang="en-ZA" sz="1600" b="1" dirty="0"/>
              <a:t>Tourist </a:t>
            </a:r>
            <a:r>
              <a:rPr lang="en-ZA" sz="1600" b="1" dirty="0" smtClean="0"/>
              <a:t>Numbers (NDT figures):</a:t>
            </a:r>
            <a:endParaRPr lang="en-ZA" sz="1600" dirty="0"/>
          </a:p>
          <a:p>
            <a:pPr algn="just">
              <a:defRPr/>
            </a:pPr>
            <a:r>
              <a:rPr lang="en-ZA" sz="1600" dirty="0"/>
              <a:t>There were </a:t>
            </a:r>
            <a:r>
              <a:rPr lang="en-ZA" sz="1600" dirty="0" smtClean="0"/>
              <a:t>533,801 tourist arrivals in 2013; up </a:t>
            </a:r>
            <a:r>
              <a:rPr lang="en-ZA" sz="1600" dirty="0"/>
              <a:t>from </a:t>
            </a:r>
            <a:r>
              <a:rPr lang="en-ZA" sz="1600" dirty="0" smtClean="0"/>
              <a:t>498,600 in 2012.</a:t>
            </a:r>
            <a:endParaRPr lang="en-ZA" sz="1600" dirty="0"/>
          </a:p>
          <a:p>
            <a:pPr algn="just">
              <a:defRPr/>
            </a:pPr>
            <a:r>
              <a:rPr lang="en-US" altLang="en-US" sz="1600" dirty="0"/>
              <a:t>The number of domestic tourism trips by the province was </a:t>
            </a:r>
            <a:r>
              <a:rPr lang="en-US" altLang="en-US" sz="1600" dirty="0" smtClean="0"/>
              <a:t>1.2 </a:t>
            </a:r>
            <a:r>
              <a:rPr lang="en-US" altLang="en-US" sz="1600" dirty="0"/>
              <a:t>million and </a:t>
            </a:r>
            <a:r>
              <a:rPr lang="en-US" altLang="en-US" sz="1600" dirty="0" smtClean="0"/>
              <a:t>1.0 </a:t>
            </a:r>
            <a:r>
              <a:rPr lang="en-US" altLang="en-US" sz="1600" dirty="0"/>
              <a:t>million in 2012 and in 2013 respectively</a:t>
            </a:r>
            <a:r>
              <a:rPr lang="en-US" altLang="en-US" sz="1600" dirty="0" smtClean="0"/>
              <a:t>.</a:t>
            </a:r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B02E30-B4C3-44B7-B343-B8FB79B07B47}" type="slidenum">
              <a:rPr lang="en-US" smtClean="0"/>
              <a:pPr>
                <a:defRPr/>
              </a:pPr>
              <a:t>15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z="2400" dirty="0" smtClean="0"/>
              <a:t>Western Cape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52400" y="1196975"/>
            <a:ext cx="8763000" cy="4968875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en-ZA" altLang="en-US" sz="1600" b="1" dirty="0"/>
              <a:t>Budget</a:t>
            </a:r>
          </a:p>
          <a:p>
            <a:pPr algn="just">
              <a:defRPr/>
            </a:pPr>
            <a:r>
              <a:rPr lang="en-ZA" altLang="en-US" sz="1600" dirty="0" smtClean="0"/>
              <a:t>The total appropriation to the Tourism programme amounted to R45 million in 2014/15 and is estimated to grow by 0.8% to R45.3 million in 2015/16, representing 8.9% of the total departmental budget.</a:t>
            </a:r>
          </a:p>
          <a:p>
            <a:pPr algn="just">
              <a:defRPr/>
            </a:pPr>
            <a:r>
              <a:rPr lang="en-ZA" altLang="en-US" sz="1600" dirty="0" smtClean="0"/>
              <a:t>R70.8 million was allocated to the </a:t>
            </a:r>
            <a:r>
              <a:rPr lang="en-US" altLang="en-US" sz="1600" dirty="0" smtClean="0"/>
              <a:t>Western Cape Tourism, Trade and Investment Promotion Agency</a:t>
            </a:r>
          </a:p>
          <a:p>
            <a:pPr algn="just">
              <a:defRPr/>
            </a:pPr>
            <a:endParaRPr lang="en-ZA" altLang="en-US" sz="1600" dirty="0" smtClean="0"/>
          </a:p>
          <a:p>
            <a:pPr marL="0" indent="0" algn="just">
              <a:buFontTx/>
              <a:buNone/>
              <a:defRPr/>
            </a:pPr>
            <a:r>
              <a:rPr lang="en-ZA" altLang="en-US" sz="1600" b="1" dirty="0"/>
              <a:t>Tourist Numbers</a:t>
            </a:r>
          </a:p>
          <a:p>
            <a:pPr algn="just">
              <a:defRPr/>
            </a:pPr>
            <a:r>
              <a:rPr lang="en-ZA" altLang="en-US" sz="1600" dirty="0" smtClean="0"/>
              <a:t>Between January and June 2013, the province had 691 862 tourist arrivals, which represented 7% increase when compared with the same period in 2012.</a:t>
            </a:r>
          </a:p>
          <a:p>
            <a:pPr algn="just">
              <a:defRPr/>
            </a:pPr>
            <a:r>
              <a:rPr lang="en-ZA" altLang="en-US" sz="1600" dirty="0" smtClean="0"/>
              <a:t>Total foreign spending during that period was estimated at R8.5 billion.</a:t>
            </a:r>
          </a:p>
          <a:p>
            <a:pPr algn="just">
              <a:defRPr/>
            </a:pPr>
            <a:r>
              <a:rPr lang="en-ZA" altLang="en-US" sz="1600" dirty="0" smtClean="0"/>
              <a:t>The largest share of arrivals into the province was from the European market (114 365).</a:t>
            </a:r>
          </a:p>
          <a:p>
            <a:pPr algn="just">
              <a:defRPr/>
            </a:pPr>
            <a:r>
              <a:rPr lang="en-ZA" altLang="en-US" sz="1600" dirty="0" smtClean="0"/>
              <a:t>The Western Cape’s tourism sector contributes 9.8% to the provincial</a:t>
            </a:r>
            <a:r>
              <a:rPr lang="en-GB" altLang="en-US" sz="1600" dirty="0" smtClean="0"/>
              <a:t> </a:t>
            </a:r>
            <a:r>
              <a:rPr lang="en-ZA" altLang="en-US" sz="1600" dirty="0" smtClean="0"/>
              <a:t>GDP and an estimated 150 000 people are employed in the tourism sector.</a:t>
            </a:r>
            <a:endParaRPr lang="en-GB" altLang="en-US" sz="1600" dirty="0" smtClean="0"/>
          </a:p>
          <a:p>
            <a:pPr algn="just">
              <a:defRPr/>
            </a:pPr>
            <a:endParaRPr lang="en-ZA" alt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E35AD-5863-4DEE-83B9-B2F610F8B3A4}" type="slidenum">
              <a:rPr lang="en-US" smtClean="0"/>
              <a:pPr>
                <a:defRPr/>
              </a:pPr>
              <a:t>16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Tourism Development	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Alternate funding arrangements</a:t>
            </a:r>
          </a:p>
          <a:p>
            <a:pPr lvl="1"/>
            <a:r>
              <a:rPr lang="en-ZA" dirty="0"/>
              <a:t>i</a:t>
            </a:r>
            <a:r>
              <a:rPr lang="en-ZA" dirty="0" smtClean="0"/>
              <a:t>kwezi Tourism Facility – provides loans and expertise to tourism SMMEs – partnership with SEFA </a:t>
            </a:r>
          </a:p>
          <a:p>
            <a:pPr lvl="1"/>
            <a:r>
              <a:rPr lang="en-ZA" dirty="0" smtClean="0"/>
              <a:t>R50m fund, with loans from R 10 000 to R 5 m.</a:t>
            </a:r>
          </a:p>
          <a:p>
            <a:endParaRPr lang="en-ZA" dirty="0"/>
          </a:p>
          <a:p>
            <a:r>
              <a:rPr lang="en-ZA" dirty="0" smtClean="0"/>
              <a:t>Questions to consider:</a:t>
            </a:r>
          </a:p>
          <a:p>
            <a:pPr lvl="1"/>
            <a:r>
              <a:rPr lang="en-ZA" dirty="0" smtClean="0"/>
              <a:t>What should government be funding? What should the private sector fund?</a:t>
            </a:r>
          </a:p>
          <a:p>
            <a:pPr lvl="1"/>
            <a:r>
              <a:rPr lang="en-ZA" dirty="0" smtClean="0"/>
              <a:t>Are the allocated funds being used for the right activities?</a:t>
            </a:r>
          </a:p>
          <a:p>
            <a:pPr lvl="1"/>
            <a:r>
              <a:rPr lang="en-ZA" dirty="0" smtClean="0"/>
              <a:t>What non-financial actions need to be taken to develop tourism?</a:t>
            </a:r>
          </a:p>
          <a:p>
            <a:pPr lvl="1"/>
            <a:r>
              <a:rPr lang="en-ZA" dirty="0" smtClean="0"/>
              <a:t>How does tourism feed into development? How do we link tourism into the areas where development is not happening?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834F6D-1A3D-4D9B-BFFE-5981E402E810}" type="slidenum">
              <a:rPr lang="en-US" smtClean="0"/>
              <a:pPr>
                <a:defRPr/>
              </a:pPr>
              <a:t>17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594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Introduction</a:t>
            </a:r>
            <a:r>
              <a:rPr lang="en-US" altLang="en-US" dirty="0" smtClean="0"/>
              <a:t>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52400" y="1196975"/>
            <a:ext cx="8763000" cy="4824413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 smtClean="0"/>
              <a:t>NDP recognises </a:t>
            </a:r>
            <a:r>
              <a:rPr lang="en-US" sz="1600" dirty="0"/>
              <a:t>tourism as one of the main drivers of South Africa’s economy and of </a:t>
            </a:r>
            <a:r>
              <a:rPr lang="en-US" sz="1600" dirty="0" smtClean="0"/>
              <a:t>employment.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 smtClean="0"/>
              <a:t>Emphasised </a:t>
            </a:r>
            <a:r>
              <a:rPr lang="en-US" sz="1600" dirty="0"/>
              <a:t>in </a:t>
            </a:r>
            <a:r>
              <a:rPr lang="en-US" sz="1600" dirty="0" smtClean="0"/>
              <a:t>MTSF - target </a:t>
            </a:r>
            <a:r>
              <a:rPr lang="en-US" sz="1600" dirty="0"/>
              <a:t>of </a:t>
            </a:r>
            <a:r>
              <a:rPr lang="en-US" sz="1600" dirty="0" smtClean="0"/>
              <a:t>contributing R370 </a:t>
            </a:r>
            <a:r>
              <a:rPr lang="en-US" sz="1600" dirty="0"/>
              <a:t>billion </a:t>
            </a:r>
            <a:r>
              <a:rPr lang="en-US" sz="1600" dirty="0" smtClean="0"/>
              <a:t>to GDP by </a:t>
            </a:r>
            <a:r>
              <a:rPr lang="en-US" sz="1600" dirty="0"/>
              <a:t>2017.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 smtClean="0"/>
              <a:t>The </a:t>
            </a:r>
            <a:r>
              <a:rPr lang="en-US" sz="1600" dirty="0"/>
              <a:t>tourism sector </a:t>
            </a:r>
            <a:r>
              <a:rPr lang="en-US" sz="1600" dirty="0" smtClean="0"/>
              <a:t>contributes 3% </a:t>
            </a:r>
            <a:r>
              <a:rPr lang="en-US" sz="1600" dirty="0"/>
              <a:t>of </a:t>
            </a:r>
            <a:r>
              <a:rPr lang="en-US" sz="1600" dirty="0" smtClean="0"/>
              <a:t>GDP </a:t>
            </a:r>
            <a:r>
              <a:rPr lang="en-US" sz="1600" dirty="0"/>
              <a:t>and an estimated </a:t>
            </a:r>
            <a:r>
              <a:rPr lang="en-US" sz="1600" dirty="0" smtClean="0"/>
              <a:t>655 609 jobs.</a:t>
            </a:r>
            <a:endParaRPr lang="en-US" sz="16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 smtClean="0"/>
              <a:t>Growing employment – from 623 299 jobs </a:t>
            </a:r>
            <a:r>
              <a:rPr lang="en-US" sz="1600" dirty="0"/>
              <a:t>in </a:t>
            </a:r>
            <a:r>
              <a:rPr lang="en-US" sz="1600" dirty="0" smtClean="0"/>
              <a:t>2011 to </a:t>
            </a:r>
            <a:r>
              <a:rPr lang="en-US" sz="1600" dirty="0"/>
              <a:t>655 609</a:t>
            </a:r>
            <a:r>
              <a:rPr lang="en-US" sz="1600" dirty="0" smtClean="0"/>
              <a:t> </a:t>
            </a:r>
            <a:r>
              <a:rPr lang="en-US" sz="1600" dirty="0"/>
              <a:t>direct jobs in </a:t>
            </a:r>
            <a:r>
              <a:rPr lang="en-US" sz="1600" dirty="0" smtClean="0"/>
              <a:t>2013.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 smtClean="0"/>
              <a:t>32 310 jobs created over two years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1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 smtClean="0"/>
              <a:t>Globally, </a:t>
            </a:r>
            <a:r>
              <a:rPr lang="en-US" sz="1600" dirty="0"/>
              <a:t>the industry created an estimated </a:t>
            </a:r>
            <a:r>
              <a:rPr lang="en-US" sz="1600" dirty="0" smtClean="0"/>
              <a:t>1.2 </a:t>
            </a:r>
            <a:r>
              <a:rPr lang="en-US" sz="1600" dirty="0"/>
              <a:t>million new jobs globally in </a:t>
            </a:r>
            <a:r>
              <a:rPr lang="en-US" sz="1600" dirty="0" smtClean="0"/>
              <a:t>2011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 smtClean="0"/>
              <a:t>More than in </a:t>
            </a:r>
            <a:r>
              <a:rPr lang="en-US" sz="1600" dirty="0"/>
              <a:t>mining, communication services, automotive manufacturing and the chemical manufacturing sectors. </a:t>
            </a:r>
          </a:p>
          <a:p>
            <a:pPr marL="0" indent="0" algn="just">
              <a:buFontTx/>
              <a:buNone/>
              <a:defRPr/>
            </a:pPr>
            <a:r>
              <a:rPr lang="en-US" sz="1600" dirty="0" smtClean="0"/>
              <a:t>:</a:t>
            </a:r>
          </a:p>
          <a:p>
            <a:pPr marL="0" indent="0" algn="just">
              <a:buFontTx/>
              <a:buNone/>
              <a:defRPr/>
            </a:pPr>
            <a:r>
              <a:rPr lang="en-US" sz="1600" dirty="0"/>
              <a:t/>
            </a:r>
            <a:br>
              <a:rPr lang="en-US" sz="1600" dirty="0"/>
            </a:br>
            <a:endParaRPr lang="en-US" alt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C04E4-FC2F-4E7D-9776-6CDF8E49F760}" type="slidenum">
              <a:rPr lang="en-US" smtClean="0"/>
              <a:pPr>
                <a:defRPr/>
              </a:pPr>
              <a:t>2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World Travel &amp; Tourism Stats for South Africa</a:t>
            </a:r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52400" y="1196975"/>
            <a:ext cx="8763000" cy="4824413"/>
          </a:xfrm>
        </p:spPr>
        <p:txBody>
          <a:bodyPr/>
          <a:lstStyle/>
          <a:p>
            <a:pPr marL="0" indent="0" algn="just">
              <a:buFontTx/>
              <a:buNone/>
            </a:pPr>
            <a:endParaRPr lang="en-US" altLang="en-US" sz="1600" dirty="0" smtClean="0"/>
          </a:p>
          <a:p>
            <a:pPr marL="0" indent="0" algn="just">
              <a:buFontTx/>
              <a:buNone/>
            </a:pPr>
            <a:r>
              <a:rPr lang="en-US" altLang="en-US" sz="1600" dirty="0" smtClean="0"/>
              <a:t>:</a:t>
            </a:r>
          </a:p>
          <a:p>
            <a:pPr marL="0" indent="0" algn="just">
              <a:buFontTx/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41ECC-BB85-431C-9C2F-F2D0E72F3879}" type="slidenum">
              <a:rPr lang="en-US" smtClean="0"/>
              <a:pPr>
                <a:defRPr/>
              </a:pPr>
              <a:t>3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0825" y="4508500"/>
            <a:ext cx="8642350" cy="14311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1450" dirty="0"/>
              <a:t>Travel and Tourism (T&amp;T) total contribution to GDP in 2013 amounted to R323 billion; representing 9.5% of total GDP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1450" dirty="0" smtClean="0"/>
              <a:t>Investment </a:t>
            </a:r>
            <a:r>
              <a:rPr lang="en-GB" sz="1450" dirty="0"/>
              <a:t>in T&amp;T was US$5.9bn (8.6% total investment) and is expected to rise by 1.1% in 2014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1450" dirty="0"/>
              <a:t>The T&amp;T sector supported 1.4m jobs in 2013 (10.1% of total employment) </a:t>
            </a:r>
            <a:r>
              <a:rPr lang="en-GB" sz="1450" dirty="0" smtClean="0"/>
              <a:t>but </a:t>
            </a:r>
            <a:r>
              <a:rPr lang="en-GB" sz="1450" dirty="0"/>
              <a:t>the Department of Tourism only receives 0.14% (2013/14) of the share of total Government funds to national departments.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821013"/>
              </p:ext>
            </p:extLst>
          </p:nvPr>
        </p:nvGraphicFramePr>
        <p:xfrm>
          <a:off x="107505" y="1196752"/>
          <a:ext cx="4320479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928716"/>
              </p:ext>
            </p:extLst>
          </p:nvPr>
        </p:nvGraphicFramePr>
        <p:xfrm>
          <a:off x="4572000" y="1196753"/>
          <a:ext cx="446114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Budget Allocations</a:t>
            </a:r>
            <a:endParaRPr lang="en-US" alt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52400" y="1196975"/>
            <a:ext cx="8763000" cy="4824413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en-US" sz="1600" dirty="0" smtClean="0"/>
              <a:t>National</a:t>
            </a:r>
          </a:p>
          <a:p>
            <a:pPr algn="just">
              <a:defRPr/>
            </a:pPr>
            <a:r>
              <a:rPr lang="en-US" sz="1600" dirty="0" smtClean="0"/>
              <a:t>National </a:t>
            </a:r>
            <a:r>
              <a:rPr lang="en-US" sz="1600" dirty="0"/>
              <a:t>Department: </a:t>
            </a:r>
            <a:r>
              <a:rPr lang="en-US" sz="1600" dirty="0" smtClean="0"/>
              <a:t>The total budget allocation to the Department of Tourism amounts to R1.6 billion in 2014/15 and R1.8 billion in 2015/16.</a:t>
            </a:r>
            <a:endParaRPr lang="en-US" sz="1600" dirty="0"/>
          </a:p>
          <a:p>
            <a:pPr algn="just">
              <a:defRPr/>
            </a:pPr>
            <a:r>
              <a:rPr lang="en-US" sz="1600" dirty="0"/>
              <a:t>National Spending on Travel and Subsistence: </a:t>
            </a:r>
            <a:r>
              <a:rPr lang="en-US" sz="1600" dirty="0" smtClean="0"/>
              <a:t>R5.4 billion in 2014/15 and R5.5 billion in 2015/16.</a:t>
            </a:r>
            <a:endParaRPr lang="en-US" sz="1600" dirty="0"/>
          </a:p>
          <a:p>
            <a:pPr marL="0" indent="0" algn="just">
              <a:buFontTx/>
              <a:buNone/>
              <a:defRPr/>
            </a:pPr>
            <a:endParaRPr lang="en-US" sz="1600" dirty="0" smtClean="0"/>
          </a:p>
          <a:p>
            <a:pPr marL="0" indent="0" algn="just">
              <a:buFontTx/>
              <a:buNone/>
              <a:defRPr/>
            </a:pPr>
            <a:r>
              <a:rPr lang="en-US" sz="1600" dirty="0" smtClean="0"/>
              <a:t>Provincial (2014/15)</a:t>
            </a:r>
          </a:p>
          <a:p>
            <a:pPr algn="just">
              <a:defRPr/>
            </a:pPr>
            <a:r>
              <a:rPr lang="en-US" sz="1600" dirty="0" smtClean="0"/>
              <a:t>Provincial Budget: The total amount allocated to provinces is R454 billion, of which </a:t>
            </a:r>
            <a:br>
              <a:rPr lang="en-US" sz="1600" dirty="0" smtClean="0"/>
            </a:br>
            <a:r>
              <a:rPr lang="en-US" sz="1600" dirty="0" smtClean="0"/>
              <a:t>R7.5 billion or 1.7% is allocated to the Vote in which Tourism falls under. Within this Vote, only R1.9 billion or 24.7% is allocated to Tourism programmes.</a:t>
            </a:r>
          </a:p>
          <a:p>
            <a:pPr marL="0" indent="0" algn="just">
              <a:buFontTx/>
              <a:buNone/>
              <a:defRPr/>
            </a:pPr>
            <a:endParaRPr lang="en-US" sz="1600" dirty="0" smtClean="0"/>
          </a:p>
          <a:p>
            <a:pPr marL="0" indent="0" algn="just">
              <a:buFontTx/>
              <a:buNone/>
              <a:defRPr/>
            </a:pPr>
            <a:r>
              <a:rPr lang="en-US" sz="1600" dirty="0" smtClean="0"/>
              <a:t>Total government expenditure (2014/15)</a:t>
            </a:r>
          </a:p>
          <a:p>
            <a:pPr algn="just">
              <a:defRPr/>
            </a:pPr>
            <a:r>
              <a:rPr lang="en-US" sz="1600" dirty="0" smtClean="0"/>
              <a:t>R3.5 billion or 0.34% of non-interest expenditure</a:t>
            </a:r>
            <a:endParaRPr lang="en-US" sz="1600" dirty="0"/>
          </a:p>
          <a:p>
            <a:pPr marL="0" indent="0" algn="just">
              <a:buFontTx/>
              <a:buNone/>
              <a:defRPr/>
            </a:pPr>
            <a:endParaRPr lang="en-US" sz="1600" dirty="0"/>
          </a:p>
          <a:p>
            <a:pPr marL="0" indent="0" algn="just">
              <a:buFontTx/>
              <a:buNone/>
              <a:defRPr/>
            </a:pPr>
            <a:r>
              <a:rPr lang="en-US" sz="1600" dirty="0"/>
              <a:t/>
            </a:r>
            <a:br>
              <a:rPr lang="en-US" sz="1600" dirty="0"/>
            </a:br>
            <a:endParaRPr lang="en-US" alt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C40DA-69DF-4FC6-8C1B-9841B0566B4F}" type="slidenum">
              <a:rPr lang="en-US" smtClean="0"/>
              <a:pPr>
                <a:defRPr/>
              </a:pPr>
              <a:t>4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/>
              <a:t>Share of total budget by Province</a:t>
            </a:r>
            <a:endParaRPr lang="en-ZA" altLang="en-US" sz="2400" i="1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52400" y="1196975"/>
            <a:ext cx="8763000" cy="4824413"/>
          </a:xfrm>
        </p:spPr>
        <p:txBody>
          <a:bodyPr/>
          <a:lstStyle/>
          <a:p>
            <a:pPr>
              <a:defRPr/>
            </a:pPr>
            <a:endParaRPr lang="en-GB" altLang="en-US" dirty="0" smtClean="0"/>
          </a:p>
          <a:p>
            <a:pPr marL="0" indent="0">
              <a:buFontTx/>
              <a:buNone/>
              <a:defRPr/>
            </a:pPr>
            <a:endParaRPr lang="en-ZA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5A72D-C360-46D5-ACD8-E7A62F46FBC1}" type="slidenum">
              <a:rPr lang="en-US" smtClean="0"/>
              <a:pPr>
                <a:defRPr/>
              </a:pPr>
              <a:t>5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07504" y="1556792"/>
          <a:ext cx="5898976" cy="382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4" name="TextBox 1"/>
          <p:cNvSpPr txBox="1">
            <a:spLocks noChangeArrowheads="1"/>
          </p:cNvSpPr>
          <p:nvPr/>
        </p:nvSpPr>
        <p:spPr bwMode="auto">
          <a:xfrm>
            <a:off x="5651500" y="1557338"/>
            <a:ext cx="31686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Osaka" pitchFamily="1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1800" dirty="0">
                <a:ea typeface="ＭＳ Ｐゴシック" pitchFamily="34" charset="-128"/>
              </a:rPr>
              <a:t>KZN receives the largest share (R97 billion) of the total provincial budget of R454 billion.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1800" dirty="0">
                <a:ea typeface="ＭＳ Ｐゴシック" pitchFamily="34" charset="-128"/>
              </a:rPr>
              <a:t>However, the allocation to Tourism is largest in Mpumalanga (R310 million).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1800" dirty="0">
                <a:ea typeface="ＭＳ Ｐゴシック" pitchFamily="34" charset="-128"/>
              </a:rPr>
              <a:t>The Province that performs the best in terms of tourist arrivals is Gauteng (2013), followed by the Western Cape.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67750" cy="838200"/>
          </a:xfrm>
        </p:spPr>
        <p:txBody>
          <a:bodyPr/>
          <a:lstStyle/>
          <a:p>
            <a:r>
              <a:rPr lang="en-GB" altLang="en-US" sz="2400" dirty="0" smtClean="0"/>
              <a:t>Budget allocation by province to its Tourism authority</a:t>
            </a:r>
            <a:endParaRPr lang="en-ZA" altLang="en-US" sz="2400" i="1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07950" y="1196975"/>
            <a:ext cx="8763000" cy="4824413"/>
          </a:xfrm>
        </p:spPr>
        <p:txBody>
          <a:bodyPr/>
          <a:lstStyle/>
          <a:p>
            <a:pPr>
              <a:defRPr/>
            </a:pPr>
            <a:endParaRPr lang="en-GB" altLang="en-US" dirty="0" smtClean="0"/>
          </a:p>
          <a:p>
            <a:pPr marL="0" indent="0">
              <a:buFontTx/>
              <a:buNone/>
              <a:defRPr/>
            </a:pPr>
            <a:endParaRPr lang="en-ZA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D5C55-BE34-4E55-B8BC-94E58787BA72}" type="slidenum">
              <a:rPr lang="en-US" smtClean="0"/>
              <a:pPr>
                <a:defRPr/>
              </a:pPr>
              <a:t>6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755576" y="1340768"/>
          <a:ext cx="77768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67750" cy="838200"/>
          </a:xfrm>
        </p:spPr>
        <p:txBody>
          <a:bodyPr/>
          <a:lstStyle/>
          <a:p>
            <a:r>
              <a:rPr lang="en-GB" altLang="en-US" sz="2400" dirty="0" smtClean="0"/>
              <a:t>Budget allocation to tourism authority vs tourist arrival numbers (2013)</a:t>
            </a:r>
            <a:endParaRPr lang="en-ZA" altLang="en-US" sz="2400" i="1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07950" y="1196975"/>
            <a:ext cx="8763000" cy="4824413"/>
          </a:xfrm>
        </p:spPr>
        <p:txBody>
          <a:bodyPr/>
          <a:lstStyle/>
          <a:p>
            <a:pPr>
              <a:defRPr/>
            </a:pPr>
            <a:endParaRPr lang="en-GB" altLang="en-US" dirty="0" smtClean="0"/>
          </a:p>
          <a:p>
            <a:pPr marL="0" indent="0">
              <a:buFontTx/>
              <a:buNone/>
              <a:defRPr/>
            </a:pPr>
            <a:endParaRPr lang="en-ZA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82EFD-B5E0-4D1A-B75A-8C91A7ACE149}" type="slidenum">
              <a:rPr lang="en-US" smtClean="0"/>
              <a:pPr>
                <a:defRPr/>
              </a:pPr>
              <a:t>7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043608" y="1484784"/>
          <a:ext cx="691276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/>
              <a:t>Eastern Cape</a:t>
            </a:r>
            <a:endParaRPr lang="en-ZA" altLang="en-US" sz="2400" i="1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52400" y="1196975"/>
            <a:ext cx="8763000" cy="4824413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en-US" altLang="en-US" sz="1600" b="1" dirty="0" smtClean="0"/>
              <a:t>Budget</a:t>
            </a:r>
            <a:endParaRPr lang="en-US" altLang="en-US" sz="1600" b="1" dirty="0"/>
          </a:p>
          <a:p>
            <a:pPr algn="just">
              <a:defRPr/>
            </a:pPr>
            <a:r>
              <a:rPr lang="en-US" altLang="en-US" sz="1600" dirty="0" smtClean="0"/>
              <a:t>R1.4 </a:t>
            </a:r>
            <a:r>
              <a:rPr lang="en-US" altLang="en-US" sz="1600" dirty="0"/>
              <a:t>billion was allocated to the </a:t>
            </a:r>
            <a:r>
              <a:rPr lang="en-US" altLang="en-US" sz="1600" dirty="0" smtClean="0"/>
              <a:t>Economic </a:t>
            </a:r>
            <a:r>
              <a:rPr lang="en-US" altLang="en-US" sz="1600" dirty="0"/>
              <a:t>Development, Environment Affairs &amp; Tourism Vote in 2014/15, estimated to grow by </a:t>
            </a:r>
            <a:r>
              <a:rPr lang="en-US" altLang="en-US" sz="1600" dirty="0" smtClean="0"/>
              <a:t>6% </a:t>
            </a:r>
            <a:r>
              <a:rPr lang="en-US" altLang="en-US" sz="1600" dirty="0"/>
              <a:t>in 2015/16 to </a:t>
            </a:r>
            <a:r>
              <a:rPr lang="en-US" altLang="en-US" sz="1600" dirty="0" smtClean="0"/>
              <a:t>R1.5 </a:t>
            </a:r>
            <a:r>
              <a:rPr lang="en-US" altLang="en-US" sz="1600" dirty="0"/>
              <a:t>billion.</a:t>
            </a:r>
          </a:p>
          <a:p>
            <a:pPr algn="just">
              <a:defRPr/>
            </a:pPr>
            <a:r>
              <a:rPr lang="en-US" altLang="en-US" sz="1600" dirty="0"/>
              <a:t>The Tourism Programme was allocated </a:t>
            </a:r>
            <a:r>
              <a:rPr lang="en-US" altLang="en-US" sz="1600" dirty="0" smtClean="0"/>
              <a:t>R936 </a:t>
            </a:r>
            <a:r>
              <a:rPr lang="en-US" altLang="en-US" sz="1600" dirty="0"/>
              <a:t>million in 2014/15, representing </a:t>
            </a:r>
            <a:r>
              <a:rPr lang="en-US" altLang="en-US" sz="1600" dirty="0" smtClean="0"/>
              <a:t>65% </a:t>
            </a:r>
            <a:r>
              <a:rPr lang="en-US" altLang="en-US" sz="1600" dirty="0"/>
              <a:t>of the total budget allocation to the Vote.</a:t>
            </a:r>
          </a:p>
          <a:p>
            <a:pPr algn="just">
              <a:defRPr/>
            </a:pPr>
            <a:r>
              <a:rPr lang="en-US" altLang="en-US" sz="1600" dirty="0" smtClean="0"/>
              <a:t>R207 </a:t>
            </a:r>
            <a:r>
              <a:rPr lang="en-US" altLang="en-US" sz="1600" dirty="0"/>
              <a:t>million </a:t>
            </a:r>
            <a:r>
              <a:rPr lang="en-US" altLang="en-US" sz="1600" dirty="0" smtClean="0"/>
              <a:t>transferred </a:t>
            </a:r>
            <a:r>
              <a:rPr lang="en-US" altLang="en-US" sz="1600" dirty="0"/>
              <a:t>to the Eastern Cape Parks and Tourism </a:t>
            </a:r>
            <a:r>
              <a:rPr lang="en-US" altLang="en-US" sz="1600" dirty="0" smtClean="0"/>
              <a:t>Agency conservation and marketing</a:t>
            </a:r>
            <a:endParaRPr lang="en-US" altLang="en-US" sz="1600" dirty="0"/>
          </a:p>
          <a:p>
            <a:pPr marL="0" indent="0">
              <a:buFontTx/>
              <a:buNone/>
              <a:defRPr/>
            </a:pPr>
            <a:endParaRPr lang="en-US" altLang="en-US" sz="1600" b="1" dirty="0" smtClean="0"/>
          </a:p>
          <a:p>
            <a:pPr marL="0" indent="0">
              <a:buFontTx/>
              <a:buNone/>
              <a:defRPr/>
            </a:pPr>
            <a:r>
              <a:rPr lang="en-US" altLang="en-US" sz="1600" b="1" dirty="0" smtClean="0"/>
              <a:t>Tourist Numbers (NDT figures)</a:t>
            </a:r>
          </a:p>
          <a:p>
            <a:pPr algn="just">
              <a:defRPr/>
            </a:pPr>
            <a:r>
              <a:rPr lang="en-US" altLang="en-US" sz="1600" dirty="0"/>
              <a:t>There were 323,429 tourist arrivals in 2013 (up from 295,709 in 2012)</a:t>
            </a:r>
          </a:p>
          <a:p>
            <a:pPr algn="just">
              <a:defRPr/>
            </a:pPr>
            <a:r>
              <a:rPr lang="en-US" altLang="en-US" sz="1600" dirty="0"/>
              <a:t>The number of domestic tourism trips by the province was 2.1 million in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7EC0B-098D-45BE-8F61-F8F23AA9C235}" type="slidenum">
              <a:rPr lang="en-US" smtClean="0"/>
              <a:pPr>
                <a:defRPr/>
              </a:pPr>
              <a:t>8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/>
              <a:t>Free State</a:t>
            </a:r>
            <a:endParaRPr lang="en-ZA" altLang="en-US" sz="2400" i="1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52400" y="1196975"/>
            <a:ext cx="8763000" cy="4824413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en-US" altLang="en-US" sz="1600" b="1" dirty="0"/>
              <a:t>Budget</a:t>
            </a:r>
          </a:p>
          <a:p>
            <a:pPr algn="just">
              <a:defRPr/>
            </a:pPr>
            <a:r>
              <a:rPr lang="en-US" altLang="en-US" sz="1600" dirty="0" smtClean="0"/>
              <a:t>R444 million allocated </a:t>
            </a:r>
            <a:r>
              <a:rPr lang="en-US" altLang="en-US" sz="1600" dirty="0"/>
              <a:t>to the </a:t>
            </a:r>
            <a:r>
              <a:rPr lang="en-US" altLang="en-US" sz="1600" dirty="0" smtClean="0"/>
              <a:t>Economic Development, Environment Affairs &amp; Tourism </a:t>
            </a:r>
            <a:r>
              <a:rPr lang="en-US" altLang="en-US" sz="1600" dirty="0"/>
              <a:t>Vote in 2014/15, estimated to grow by </a:t>
            </a:r>
            <a:r>
              <a:rPr lang="en-US" altLang="en-US" sz="1600" dirty="0" smtClean="0"/>
              <a:t>6% </a:t>
            </a:r>
            <a:r>
              <a:rPr lang="en-US" altLang="en-US" sz="1600" dirty="0"/>
              <a:t>in 2015/16 to </a:t>
            </a:r>
            <a:r>
              <a:rPr lang="en-US" altLang="en-US" sz="1600" dirty="0" smtClean="0"/>
              <a:t>R463 million</a:t>
            </a:r>
            <a:r>
              <a:rPr lang="en-US" altLang="en-US" sz="1600" dirty="0"/>
              <a:t>.</a:t>
            </a:r>
          </a:p>
          <a:p>
            <a:pPr algn="just">
              <a:defRPr/>
            </a:pPr>
            <a:r>
              <a:rPr lang="en-US" altLang="en-US" sz="1600" dirty="0"/>
              <a:t>The Tourism Programme was allocated </a:t>
            </a:r>
            <a:r>
              <a:rPr lang="en-US" altLang="en-US" sz="1600" dirty="0" smtClean="0"/>
              <a:t>R48 </a:t>
            </a:r>
            <a:r>
              <a:rPr lang="en-US" altLang="en-US" sz="1600" dirty="0"/>
              <a:t>million in 2014/15, representing </a:t>
            </a:r>
            <a:r>
              <a:rPr lang="en-US" altLang="en-US" sz="1600" dirty="0" smtClean="0"/>
              <a:t>11% </a:t>
            </a:r>
            <a:r>
              <a:rPr lang="en-US" altLang="en-US" sz="1600" dirty="0"/>
              <a:t>of the </a:t>
            </a:r>
            <a:r>
              <a:rPr lang="en-US" altLang="en-US" sz="1600" dirty="0" smtClean="0"/>
              <a:t>Vote</a:t>
            </a:r>
            <a:r>
              <a:rPr lang="en-US" altLang="en-US" sz="1600" dirty="0"/>
              <a:t>.</a:t>
            </a:r>
          </a:p>
          <a:p>
            <a:pPr algn="just">
              <a:defRPr/>
            </a:pPr>
            <a:r>
              <a:rPr lang="en-US" altLang="en-US" sz="1600" dirty="0" smtClean="0"/>
              <a:t>R39 </a:t>
            </a:r>
            <a:r>
              <a:rPr lang="en-US" altLang="en-US" sz="1600" dirty="0"/>
              <a:t>million was transferred to the Free State Tourism </a:t>
            </a:r>
            <a:r>
              <a:rPr lang="en-US" altLang="en-US" sz="1600" dirty="0" smtClean="0"/>
              <a:t>Authority </a:t>
            </a:r>
            <a:r>
              <a:rPr lang="en-US" altLang="en-US" sz="1600" dirty="0" smtClean="0">
                <a:ea typeface="Calibri" pitchFamily="34" charset="0"/>
                <a:cs typeface="Times New Roman" pitchFamily="18" charset="0"/>
              </a:rPr>
              <a:t>to promote </a:t>
            </a:r>
            <a:r>
              <a:rPr lang="en-US" altLang="en-US" sz="1600" dirty="0">
                <a:ea typeface="Calibri" pitchFamily="34" charset="0"/>
                <a:cs typeface="Times New Roman" pitchFamily="18" charset="0"/>
              </a:rPr>
              <a:t>tourism in the Free State province through marketing tourism products such as facilities, events and all other related opportunities</a:t>
            </a:r>
            <a:r>
              <a:rPr lang="en-US" altLang="en-US" sz="1600" dirty="0" smtClean="0"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indent="0" algn="just">
              <a:buFontTx/>
              <a:buNone/>
              <a:defRPr/>
            </a:pPr>
            <a:endParaRPr lang="en-US" altLang="en-US" sz="1600" b="1" dirty="0" smtClean="0"/>
          </a:p>
          <a:p>
            <a:pPr marL="0" indent="0" algn="just">
              <a:buFontTx/>
              <a:buNone/>
              <a:defRPr/>
            </a:pPr>
            <a:r>
              <a:rPr lang="en-US" altLang="en-US" sz="1600" b="1" dirty="0" smtClean="0"/>
              <a:t>Tourist Numbers (NDT figures)</a:t>
            </a:r>
          </a:p>
          <a:p>
            <a:pPr algn="just">
              <a:defRPr/>
            </a:pPr>
            <a:r>
              <a:rPr lang="en-US" altLang="en-US" sz="1600" dirty="0"/>
              <a:t>There were </a:t>
            </a:r>
            <a:r>
              <a:rPr lang="en-US" altLang="en-US" sz="1600" dirty="0" smtClean="0"/>
              <a:t>812,456 tourist </a:t>
            </a:r>
            <a:r>
              <a:rPr lang="en-US" altLang="en-US" sz="1600" dirty="0"/>
              <a:t>arrivals in </a:t>
            </a:r>
            <a:r>
              <a:rPr lang="en-US" altLang="en-US" sz="1600" dirty="0" smtClean="0"/>
              <a:t>2013; representing a 14% increase from the previous year.</a:t>
            </a:r>
            <a:endParaRPr lang="en-US" altLang="en-US" sz="1600" dirty="0"/>
          </a:p>
          <a:p>
            <a:pPr algn="just">
              <a:defRPr/>
            </a:pPr>
            <a:r>
              <a:rPr lang="en-US" altLang="en-US" sz="1600" dirty="0"/>
              <a:t>The number of domestic tourism trips by the province was </a:t>
            </a:r>
            <a:r>
              <a:rPr lang="en-US" altLang="en-US" sz="1600" dirty="0" smtClean="0"/>
              <a:t>1.1 </a:t>
            </a:r>
            <a:r>
              <a:rPr lang="en-US" altLang="en-US" sz="1600" dirty="0"/>
              <a:t>million </a:t>
            </a:r>
            <a:r>
              <a:rPr lang="en-US" altLang="en-US" sz="1600" dirty="0" smtClean="0"/>
              <a:t>and 0.9 million in 2012 and in 2013 respectively.</a:t>
            </a:r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3846F-27BE-40C6-A564-0AF455FCBBF8}" type="slidenum">
              <a:rPr lang="en-US" smtClean="0"/>
              <a:pPr>
                <a:defRPr/>
              </a:pPr>
              <a:t>9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Blank Presentation">
    <a:majorFont>
      <a:latin typeface="Arial Bold"/>
      <a:ea typeface="Osaka"/>
      <a:cs typeface=""/>
    </a:majorFont>
    <a:minorFont>
      <a:latin typeface="Arial"/>
      <a:ea typeface="Osaka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Blank Presentation">
    <a:majorFont>
      <a:latin typeface="Arial Bold"/>
      <a:ea typeface="Osaka"/>
      <a:cs typeface=""/>
    </a:majorFont>
    <a:minorFont>
      <a:latin typeface="Arial"/>
      <a:ea typeface="Osaka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Blank Presentation">
    <a:majorFont>
      <a:latin typeface="Arial Bold"/>
      <a:ea typeface="Osaka"/>
      <a:cs typeface=""/>
    </a:majorFont>
    <a:minorFont>
      <a:latin typeface="Arial"/>
      <a:ea typeface="Osaka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Blank Presentation">
    <a:majorFont>
      <a:latin typeface="Arial Bold"/>
      <a:ea typeface="Osaka"/>
      <a:cs typeface=""/>
    </a:majorFont>
    <a:minorFont>
      <a:latin typeface="Arial"/>
      <a:ea typeface="Osaka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Blank Presentation">
    <a:majorFont>
      <a:latin typeface="Arial Bold"/>
      <a:ea typeface="Osaka"/>
      <a:cs typeface=""/>
    </a:majorFont>
    <a:minorFont>
      <a:latin typeface="Arial"/>
      <a:ea typeface="Osaka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DCDateModified xmlns="http://schemas.microsoft.com/sharepoint/v3/fields" xsi:nil="true"/>
    <Synopsis xmlns="c209e311-10e2-42ba-a66c-0984c872cd2d">Resourcing Tourism Development</Synopsis>
    <_EndDate xmlns="http://schemas.microsoft.com/sharepoint/v3/fields">2016-02-03T12:22:00+00:00</_EndDate>
    <Publishing_x0020_Date xmlns="c209e311-10e2-42ba-a66c-0984c872cd2d">2015-03-29T22:00:00+00:00</Publishing_x0020_Date>
    <Year xmlns="c209e311-10e2-42ba-a66c-0984c872cd2d">2015</Year>
    <f4fbe8a76454476dbd6b3bc503046e3e xmlns="c209e311-10e2-42ba-a66c-0984c872cd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Presentations</TermName>
          <TermId xmlns="http://schemas.microsoft.com/office/infopath/2007/PartnerControls">1e81902f-f4ed-44ee-923b-862d9bf1165e</TermId>
        </TermInfo>
      </Terms>
    </f4fbe8a76454476dbd6b3bc503046e3e>
    <TaxCatchAll xmlns="c209e311-10e2-42ba-a66c-0984c872cd2d">
      <Value>85</Value>
    </TaxCatchAll>
    <_DCDateCreated xmlns="http://schemas.microsoft.com/sharepoint/v3/fields" xsi:nil="true"/>
    <_dlc_DocId xmlns="c209e311-10e2-42ba-a66c-0984c872cd2d">N4FUYHAX2DSF-28-316</_dlc_DocId>
    <_dlc_DocIdUrl xmlns="c209e311-10e2-42ba-a66c-0984c872cd2d">
      <Url>https://tkp.tourism.gov.za/_layouts/15/DocIdRedir.aspx?ID=N4FUYHAX2DSF-28-316</Url>
      <Description>N4FUYHAX2DSF-28-316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KP Documents" ma:contentTypeID="0x010100CDDC57A17A625C4596BA8B469098E870007D453A5E68BD944BB5899AA65135F5A9" ma:contentTypeVersion="24" ma:contentTypeDescription="Tourism Knowledge Portal Documents" ma:contentTypeScope="" ma:versionID="a8df03b86ba493de051c12c10d2363a2">
  <xsd:schema xmlns:xsd="http://www.w3.org/2001/XMLSchema" xmlns:xs="http://www.w3.org/2001/XMLSchema" xmlns:p="http://schemas.microsoft.com/office/2006/metadata/properties" xmlns:ns1="http://schemas.microsoft.com/sharepoint/v3" xmlns:ns2="c209e311-10e2-42ba-a66c-0984c872cd2d" xmlns:ns3="http://schemas.microsoft.com/sharepoint/v3/fields" targetNamespace="http://schemas.microsoft.com/office/2006/metadata/properties" ma:root="true" ma:fieldsID="d050c27eeccabfcfe549f59af7165df1" ns1:_="" ns2:_="" ns3:_="">
    <xsd:import namespace="http://schemas.microsoft.com/sharepoint/v3"/>
    <xsd:import namespace="c209e311-10e2-42ba-a66c-0984c872cd2d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f4fbe8a76454476dbd6b3bc503046e3e" minOccurs="0"/>
                <xsd:element ref="ns2:TaxCatchAll" minOccurs="0"/>
                <xsd:element ref="ns2:TaxCatchAllLabel" minOccurs="0"/>
                <xsd:element ref="ns3:_DCDateCreated" minOccurs="0"/>
                <xsd:element ref="ns3:_DCDateModified" minOccurs="0"/>
                <xsd:element ref="ns3:_Version" minOccurs="0"/>
                <xsd:element ref="ns3:_EndDate" minOccurs="0"/>
                <xsd:element ref="ns2:Publishing_x0020_Date" minOccurs="0"/>
                <xsd:element ref="ns2:Synopsis" minOccurs="0"/>
                <xsd:element ref="ns1:_dlc_Exempt" minOccurs="0"/>
                <xsd:element ref="ns2:Year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3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9e311-10e2-42ba-a66c-0984c872cd2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4fbe8a76454476dbd6b3bc503046e3e" ma:index="12" ma:taxonomy="true" ma:internalName="f4fbe8a76454476dbd6b3bc503046e3e" ma:taxonomyFieldName="Document_x0020_Category" ma:displayName="Document Category" ma:readOnly="false" ma:default="" ma:fieldId="{f4fbe8a7-6454-476d-bd6b-3bc503046e3e}" ma:sspId="eb03fa0a-128f-4cbf-a4ac-ab599eb02da3" ma:termSetId="00a7b815-80b8-40cf-b910-baebd4448ed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ebd6af79-35ca-4b45-bce9-4f26d154423d}" ma:internalName="TaxCatchAll" ma:showField="CatchAllData" ma:web="c209e311-10e2-42ba-a66c-0984c872cd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ebd6af79-35ca-4b45-bce9-4f26d154423d}" ma:internalName="TaxCatchAllLabel" ma:readOnly="true" ma:showField="CatchAllDataLabel" ma:web="c209e311-10e2-42ba-a66c-0984c872cd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ing_x0020_Date" ma:index="21" nillable="true" ma:displayName="Publishing Date" ma:format="DateOnly" ma:internalName="Publishing_x0020_Date">
      <xsd:simpleType>
        <xsd:restriction base="dms:DateTime"/>
      </xsd:simpleType>
    </xsd:element>
    <xsd:element name="Synopsis" ma:index="22" nillable="true" ma:displayName="Synopsis" ma:internalName="Synopsis">
      <xsd:simpleType>
        <xsd:restriction base="dms:Note"/>
      </xsd:simpleType>
    </xsd:element>
    <xsd:element name="Year" ma:index="24" nillable="true" ma:displayName="Year" ma:internalName="Year">
      <xsd:simpleType>
        <xsd:restriction base="dms:Number">
          <xsd:maxInclusive value="2100"/>
          <xsd:minInclusive value="1900"/>
        </xsd:restriction>
      </xsd:simple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7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8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Version" ma:index="19" nillable="true" ma:displayName="Version" ma:internalName="_Version">
      <xsd:simpleType>
        <xsd:restriction base="dms:Text"/>
      </xsd:simpleType>
    </xsd:element>
    <xsd:element name="_EndDate" ma:index="20" nillable="true" ma:displayName="End Date" ma:default="[today]" ma:format="DateTime" ma:internalName="_EndDate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6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p:Policy xmlns:p="office.server.policy" id="" local="true">
  <p:Name>TKP Documents</p:Name>
  <p:Description/>
  <p:Statement/>
  <p:PolicyItems>
    <p:PolicyItem featureId="Microsoft.Office.RecordsManagement.PolicyFeatures.PolicyAudit" staticId="0x010100CDDC57A17A625C4596BA8B469098E870007D453A5E68BD944BB5899AA65135F5A9|8138272" UniqueId="ca95a104-b17b-48ba-a939-f9f1780e4d7e">
      <p:Name>Auditing</p:Name>
      <p:Description>Audits user actions on documents and list items to the Audit Log.</p:Description>
      <p:CustomData>
        <Audit>
          <Update/>
          <View/>
          <CheckInOut/>
          <MoveCopy/>
          <DeleteRestore/>
        </Audit>
      </p:CustomData>
    </p:PolicyItem>
  </p:PolicyItems>
</p:Policy>
</file>

<file path=customXml/itemProps1.xml><?xml version="1.0" encoding="utf-8"?>
<ds:datastoreItem xmlns:ds="http://schemas.openxmlformats.org/officeDocument/2006/customXml" ds:itemID="{4803374B-74CD-4EB4-A28C-7A29577CF4E5}"/>
</file>

<file path=customXml/itemProps2.xml><?xml version="1.0" encoding="utf-8"?>
<ds:datastoreItem xmlns:ds="http://schemas.openxmlformats.org/officeDocument/2006/customXml" ds:itemID="{81EEE1B8-7E9F-4338-881E-DD079727E59D}"/>
</file>

<file path=customXml/itemProps3.xml><?xml version="1.0" encoding="utf-8"?>
<ds:datastoreItem xmlns:ds="http://schemas.openxmlformats.org/officeDocument/2006/customXml" ds:itemID="{26D0E697-D83E-40BA-B41D-3DD6518C2491}"/>
</file>

<file path=customXml/itemProps4.xml><?xml version="1.0" encoding="utf-8"?>
<ds:datastoreItem xmlns:ds="http://schemas.openxmlformats.org/officeDocument/2006/customXml" ds:itemID="{4C62BCBE-22EF-4BC5-85FA-D0889368B7C7}"/>
</file>

<file path=customXml/itemProps5.xml><?xml version="1.0" encoding="utf-8"?>
<ds:datastoreItem xmlns:ds="http://schemas.openxmlformats.org/officeDocument/2006/customXml" ds:itemID="{C0F6AA01-052E-48D6-92B4-DC9106AF99A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33716</TotalTime>
  <Words>1805</Words>
  <Application>Microsoft Office PowerPoint</Application>
  <PresentationFormat>On-screen Show (4:3)</PresentationFormat>
  <Paragraphs>189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Arial Bold</vt:lpstr>
      <vt:lpstr>Arial Bold Italic</vt:lpstr>
      <vt:lpstr>Calibri</vt:lpstr>
      <vt:lpstr>Osaka</vt:lpstr>
      <vt:lpstr>Times New Roman</vt:lpstr>
      <vt:lpstr>Blank Presentation</vt:lpstr>
      <vt:lpstr>PowerPoint Presentation</vt:lpstr>
      <vt:lpstr>Introduction </vt:lpstr>
      <vt:lpstr>World Travel &amp; Tourism Stats for South Africa</vt:lpstr>
      <vt:lpstr>Budget Allocations</vt:lpstr>
      <vt:lpstr>Share of total budget by Province</vt:lpstr>
      <vt:lpstr>Budget allocation by province to its Tourism authority</vt:lpstr>
      <vt:lpstr>Budget allocation to tourism authority vs tourist arrival numbers (2013)</vt:lpstr>
      <vt:lpstr>Eastern Cape</vt:lpstr>
      <vt:lpstr>Free State</vt:lpstr>
      <vt:lpstr>Gauteng</vt:lpstr>
      <vt:lpstr>KwaZulu Natal</vt:lpstr>
      <vt:lpstr>Limpopo</vt:lpstr>
      <vt:lpstr>Mpumalanga</vt:lpstr>
      <vt:lpstr>Northern Cape</vt:lpstr>
      <vt:lpstr>North-West</vt:lpstr>
      <vt:lpstr>Western Cape</vt:lpstr>
      <vt:lpstr>Tourism Development </vt:lpstr>
    </vt:vector>
  </TitlesOfParts>
  <Company>bronwen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Resourcing Tourism Development</dc:title>
  <dc:creator>bronwen</dc:creator>
  <cp:lastModifiedBy>BLelokwane</cp:lastModifiedBy>
  <cp:revision>348</cp:revision>
  <cp:lastPrinted>2015-02-27T06:27:57Z</cp:lastPrinted>
  <dcterms:created xsi:type="dcterms:W3CDTF">2010-05-24T08:09:56Z</dcterms:created>
  <dcterms:modified xsi:type="dcterms:W3CDTF">2015-03-31T07:46:15Z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0x010100CDDC57A17A625C4596BA8B469098E870007D453A5E68BD944BB5899AA65135F5A9</vt:lpwstr>
  </property>
  <property fmtid="{D5CDD505-2E9C-101B-9397-08002B2CF9AE}" pid="3" name="_dlc_DocIdItemGuid">
    <vt:lpwstr>79ef8d99-15b1-47e1-8836-9b3a3729cded</vt:lpwstr>
  </property>
  <property fmtid="{D5CDD505-2E9C-101B-9397-08002B2CF9AE}" pid="4" name="Document Category">
    <vt:lpwstr>85;#Conference Presentations|1e81902f-f4ed-44ee-923b-862d9bf1165e</vt:lpwstr>
  </property>
</Properties>
</file>